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71" r:id="rId5"/>
    <p:sldId id="288" r:id="rId6"/>
    <p:sldId id="289" r:id="rId7"/>
    <p:sldId id="280" r:id="rId8"/>
    <p:sldId id="279" r:id="rId9"/>
    <p:sldId id="277" r:id="rId10"/>
    <p:sldId id="278" r:id="rId11"/>
    <p:sldId id="281" r:id="rId12"/>
    <p:sldId id="283" r:id="rId13"/>
    <p:sldId id="282" r:id="rId14"/>
    <p:sldId id="284" r:id="rId15"/>
    <p:sldId id="285" r:id="rId16"/>
    <p:sldId id="286" r:id="rId17"/>
    <p:sldId id="28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i Hojsted" initials="IH" lastIdx="1" clrIdx="0">
    <p:extLst>
      <p:ext uri="{19B8F6BF-5375-455C-9EA6-DF929625EA0E}">
        <p15:presenceInfo xmlns:p15="http://schemas.microsoft.com/office/powerpoint/2012/main" userId="4894c99fde79013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EDED"/>
    <a:srgbClr val="F2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6" autoAdjust="0"/>
    <p:restoredTop sz="94660"/>
  </p:normalViewPr>
  <p:slideViewPr>
    <p:cSldViewPr snapToGrid="0">
      <p:cViewPr varScale="1">
        <p:scale>
          <a:sx n="82" d="100"/>
          <a:sy n="82" d="100"/>
        </p:scale>
        <p:origin x="6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2-05T01:25:09.598" idx="1">
    <p:pos x="10" y="10"/>
    <p:text>Ein triðingur av føroysku PISA luttakarunum er niðanfyri markvirðið fyri, hvat er nøktandi av náttúruvísindaligum lesføri</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da-DK"/>
              <a:t>Klik for at redigere i master</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da-DK"/>
              <a:t>Klik for at redigere i master</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Date Placeholder 4"/>
          <p:cNvSpPr>
            <a:spLocks noGrp="1"/>
          </p:cNvSpPr>
          <p:nvPr>
            <p:ph type="dt" sz="half" idx="10"/>
          </p:nvPr>
        </p:nvSpPr>
        <p:spPr/>
        <p:txBody>
          <a:bodyPr/>
          <a:lstStyle/>
          <a:p>
            <a:fld id="{4509A250-FF31-4206-8172-F9D3106AACB1}"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da-DK"/>
              <a:t>Klik for at redigere i master</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4" name="Date Placeholder 3"/>
          <p:cNvSpPr>
            <a:spLocks noGrp="1"/>
          </p:cNvSpPr>
          <p:nvPr>
            <p:ph type="dt" sz="half" idx="10"/>
          </p:nvPr>
        </p:nvSpPr>
        <p:spPr/>
        <p:txBody>
          <a:bodyPr/>
          <a:lstStyle/>
          <a:p>
            <a:fld id="{4509A250-FF31-4206-8172-F9D3106AACB1}"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da-DK"/>
              <a:t>Klik for at redigere i master</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da-DK"/>
              <a:t>Rediger typografien i masterens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4" name="Date Placeholder 3"/>
          <p:cNvSpPr>
            <a:spLocks noGrp="1"/>
          </p:cNvSpPr>
          <p:nvPr>
            <p:ph type="dt" sz="half" idx="10"/>
          </p:nvPr>
        </p:nvSpPr>
        <p:spPr/>
        <p:txBody>
          <a:bodyPr/>
          <a:lstStyle/>
          <a:p>
            <a:fld id="{4509A250-FF31-4206-8172-F9D3106AACB1}"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da-DK"/>
              <a:t>Klik for at redigere i master</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4509A250-FF31-4206-8172-F9D3106AACB1}"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a-DK"/>
              <a:t>Klik for at redigere i master</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12/5/2016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a-DK"/>
              <a:t>Klik for at redigere i master</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12/5/2016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nchor="t" anchorCtr="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da-DK"/>
              <a:t>Klik for at redigere i master</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da-DK"/>
              <a:t>Klik for at redigere i master</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9796027F-7875-4030-9381-8BD8C4F21935}"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i master</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12/5/2016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12/5/2016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da-DK"/>
              <a:t>Klik for at redigere i master</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7" name="Date Placeholder 4"/>
          <p:cNvSpPr>
            <a:spLocks noGrp="1"/>
          </p:cNvSpPr>
          <p:nvPr>
            <p:ph type="dt" sz="half" idx="10"/>
          </p:nvPr>
        </p:nvSpPr>
        <p:spPr/>
        <p:txBody>
          <a:bodyPr/>
          <a:lstStyle/>
          <a:p>
            <a:fld id="{4509A250-FF31-4206-8172-F9D3106AACB1}" type="datetimeFigureOut">
              <a:rPr lang="en-US" dirty="0"/>
              <a:t>12/5/2016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da-DK"/>
              <a:t>Klik for at redigere i master</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Date Placeholder 4"/>
          <p:cNvSpPr>
            <a:spLocks noGrp="1"/>
          </p:cNvSpPr>
          <p:nvPr>
            <p:ph type="dt" sz="half" idx="10"/>
          </p:nvPr>
        </p:nvSpPr>
        <p:spPr/>
        <p:txBody>
          <a:bodyPr/>
          <a:lstStyle/>
          <a:p>
            <a:fld id="{4509A250-FF31-4206-8172-F9D3106AACB1}"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da-DK"/>
              <a:t>Klik for at redigere i master</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12/5/2016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fo-FO" dirty="0"/>
              <a:t>PISA 2015</a:t>
            </a:r>
          </a:p>
        </p:txBody>
      </p:sp>
      <p:sp>
        <p:nvSpPr>
          <p:cNvPr id="3" name="Undertitel 2"/>
          <p:cNvSpPr>
            <a:spLocks noGrp="1"/>
          </p:cNvSpPr>
          <p:nvPr>
            <p:ph type="subTitle" idx="1"/>
          </p:nvPr>
        </p:nvSpPr>
        <p:spPr/>
        <p:txBody>
          <a:bodyPr/>
          <a:lstStyle/>
          <a:p>
            <a:r>
              <a:rPr lang="fo-FO" dirty="0"/>
              <a:t>Framløga um føroysku frágreiðingina</a:t>
            </a:r>
          </a:p>
        </p:txBody>
      </p:sp>
    </p:spTree>
    <p:extLst>
      <p:ext uri="{BB962C8B-B14F-4D97-AF65-F5344CB8AC3E}">
        <p14:creationId xmlns:p14="http://schemas.microsoft.com/office/powerpoint/2010/main" val="527559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Úrslit í støddfrøði skift á umfar og lond</a:t>
            </a:r>
          </a:p>
        </p:txBody>
      </p:sp>
      <p:pic>
        <p:nvPicPr>
          <p:cNvPr id="7" name="Pladsholder til indhold 6"/>
          <p:cNvPicPr>
            <a:picLocks noGrp="1" noChangeAspect="1"/>
          </p:cNvPicPr>
          <p:nvPr>
            <p:ph idx="1"/>
          </p:nvPr>
        </p:nvPicPr>
        <p:blipFill>
          <a:blip r:embed="rId2"/>
          <a:stretch>
            <a:fillRect/>
          </a:stretch>
        </p:blipFill>
        <p:spPr>
          <a:xfrm>
            <a:off x="2833218" y="2052638"/>
            <a:ext cx="6217476" cy="4754044"/>
          </a:xfrm>
          <a:prstGeom prst="rect">
            <a:avLst/>
          </a:prstGeom>
        </p:spPr>
      </p:pic>
    </p:spTree>
    <p:extLst>
      <p:ext uri="{BB962C8B-B14F-4D97-AF65-F5344CB8AC3E}">
        <p14:creationId xmlns:p14="http://schemas.microsoft.com/office/powerpoint/2010/main" val="597562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Úrslit í náttúrvísindi skift á førleikastig</a:t>
            </a:r>
          </a:p>
        </p:txBody>
      </p:sp>
      <p:pic>
        <p:nvPicPr>
          <p:cNvPr id="4" name="Pladsholder til indhold 3"/>
          <p:cNvPicPr>
            <a:picLocks noGrp="1" noChangeAspect="1"/>
          </p:cNvPicPr>
          <p:nvPr>
            <p:ph idx="1"/>
          </p:nvPr>
        </p:nvPicPr>
        <p:blipFill>
          <a:blip r:embed="rId2"/>
          <a:stretch>
            <a:fillRect/>
          </a:stretch>
        </p:blipFill>
        <p:spPr>
          <a:xfrm>
            <a:off x="887018" y="1330820"/>
            <a:ext cx="8775728" cy="5047094"/>
          </a:xfrm>
          <a:prstGeom prst="rect">
            <a:avLst/>
          </a:prstGeom>
        </p:spPr>
      </p:pic>
    </p:spTree>
    <p:extLst>
      <p:ext uri="{BB962C8B-B14F-4D97-AF65-F5344CB8AC3E}">
        <p14:creationId xmlns:p14="http://schemas.microsoft.com/office/powerpoint/2010/main" val="295795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Úrslit í lesing skift á førleikastig</a:t>
            </a:r>
          </a:p>
        </p:txBody>
      </p:sp>
      <p:pic>
        <p:nvPicPr>
          <p:cNvPr id="4" name="Pladsholder til indhold 3"/>
          <p:cNvPicPr>
            <a:picLocks noGrp="1" noChangeAspect="1"/>
          </p:cNvPicPr>
          <p:nvPr>
            <p:ph idx="1"/>
          </p:nvPr>
        </p:nvPicPr>
        <p:blipFill>
          <a:blip r:embed="rId2"/>
          <a:stretch>
            <a:fillRect/>
          </a:stretch>
        </p:blipFill>
        <p:spPr>
          <a:xfrm>
            <a:off x="919084" y="1495613"/>
            <a:ext cx="8967148" cy="4808471"/>
          </a:xfrm>
          <a:prstGeom prst="rect">
            <a:avLst/>
          </a:prstGeom>
        </p:spPr>
      </p:pic>
    </p:spTree>
    <p:extLst>
      <p:ext uri="{BB962C8B-B14F-4D97-AF65-F5344CB8AC3E}">
        <p14:creationId xmlns:p14="http://schemas.microsoft.com/office/powerpoint/2010/main" val="737567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Úrslit í støddfrøði skift á førleikastig</a:t>
            </a:r>
          </a:p>
        </p:txBody>
      </p:sp>
      <p:sp>
        <p:nvSpPr>
          <p:cNvPr id="3" name="Pladsholder til indhold 2"/>
          <p:cNvSpPr>
            <a:spLocks noGrp="1"/>
          </p:cNvSpPr>
          <p:nvPr>
            <p:ph idx="1"/>
          </p:nvPr>
        </p:nvSpPr>
        <p:spPr/>
        <p:txBody>
          <a:bodyPr/>
          <a:lstStyle/>
          <a:p>
            <a:endParaRPr lang="fo-FO"/>
          </a:p>
        </p:txBody>
      </p:sp>
      <p:pic>
        <p:nvPicPr>
          <p:cNvPr id="6" name="Pladsholder til indhold 6"/>
          <p:cNvPicPr>
            <a:picLocks noChangeAspect="1"/>
          </p:cNvPicPr>
          <p:nvPr/>
        </p:nvPicPr>
        <p:blipFill>
          <a:blip r:embed="rId2"/>
          <a:stretch>
            <a:fillRect/>
          </a:stretch>
        </p:blipFill>
        <p:spPr>
          <a:xfrm>
            <a:off x="1037781" y="1571777"/>
            <a:ext cx="9077602" cy="4834886"/>
          </a:xfrm>
          <a:prstGeom prst="rect">
            <a:avLst/>
          </a:prstGeom>
        </p:spPr>
      </p:pic>
    </p:spTree>
    <p:extLst>
      <p:ext uri="{BB962C8B-B14F-4D97-AF65-F5344CB8AC3E}">
        <p14:creationId xmlns:p14="http://schemas.microsoft.com/office/powerpoint/2010/main" val="1447040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Úrslit í náttúruvísindi skift á førleikastig og umfar</a:t>
            </a:r>
          </a:p>
        </p:txBody>
      </p:sp>
      <p:pic>
        <p:nvPicPr>
          <p:cNvPr id="7" name="Pladsholder til indhold 6"/>
          <p:cNvPicPr>
            <a:picLocks noGrp="1" noChangeAspect="1"/>
          </p:cNvPicPr>
          <p:nvPr>
            <p:ph idx="1"/>
          </p:nvPr>
        </p:nvPicPr>
        <p:blipFill>
          <a:blip r:embed="rId2"/>
          <a:stretch>
            <a:fillRect/>
          </a:stretch>
        </p:blipFill>
        <p:spPr>
          <a:xfrm>
            <a:off x="2341620" y="1853248"/>
            <a:ext cx="6189734" cy="4395152"/>
          </a:xfrm>
          <a:prstGeom prst="rect">
            <a:avLst/>
          </a:prstGeom>
        </p:spPr>
      </p:pic>
    </p:spTree>
    <p:extLst>
      <p:ext uri="{BB962C8B-B14F-4D97-AF65-F5344CB8AC3E}">
        <p14:creationId xmlns:p14="http://schemas.microsoft.com/office/powerpoint/2010/main" val="3777432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Úrslit í lesing skift á førleikastig og umfar</a:t>
            </a:r>
          </a:p>
        </p:txBody>
      </p:sp>
      <p:pic>
        <p:nvPicPr>
          <p:cNvPr id="4" name="Pladsholder til indhold 3"/>
          <p:cNvPicPr>
            <a:picLocks noGrp="1" noChangeAspect="1"/>
          </p:cNvPicPr>
          <p:nvPr>
            <p:ph idx="1"/>
          </p:nvPr>
        </p:nvPicPr>
        <p:blipFill>
          <a:blip r:embed="rId2"/>
          <a:stretch>
            <a:fillRect/>
          </a:stretch>
        </p:blipFill>
        <p:spPr>
          <a:xfrm>
            <a:off x="2368731" y="1953838"/>
            <a:ext cx="6143993" cy="4390356"/>
          </a:xfrm>
          <a:prstGeom prst="rect">
            <a:avLst/>
          </a:prstGeom>
        </p:spPr>
      </p:pic>
    </p:spTree>
    <p:extLst>
      <p:ext uri="{BB962C8B-B14F-4D97-AF65-F5344CB8AC3E}">
        <p14:creationId xmlns:p14="http://schemas.microsoft.com/office/powerpoint/2010/main" val="3659185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Úrslit í støddfrøði skift á førleikastig og umfar</a:t>
            </a:r>
          </a:p>
        </p:txBody>
      </p:sp>
      <p:pic>
        <p:nvPicPr>
          <p:cNvPr id="5" name="Pladsholder til indhold 4"/>
          <p:cNvPicPr>
            <a:picLocks noGrp="1" noChangeAspect="1"/>
          </p:cNvPicPr>
          <p:nvPr>
            <p:ph idx="1"/>
          </p:nvPr>
        </p:nvPicPr>
        <p:blipFill>
          <a:blip r:embed="rId2"/>
          <a:stretch>
            <a:fillRect/>
          </a:stretch>
        </p:blipFill>
        <p:spPr>
          <a:xfrm>
            <a:off x="2220686" y="1806237"/>
            <a:ext cx="6359643" cy="4442163"/>
          </a:xfrm>
          <a:prstGeom prst="rect">
            <a:avLst/>
          </a:prstGeom>
        </p:spPr>
      </p:pic>
    </p:spTree>
    <p:extLst>
      <p:ext uri="{BB962C8B-B14F-4D97-AF65-F5344CB8AC3E}">
        <p14:creationId xmlns:p14="http://schemas.microsoft.com/office/powerpoint/2010/main" val="279133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Tilmæli</a:t>
            </a:r>
          </a:p>
        </p:txBody>
      </p:sp>
      <p:sp>
        <p:nvSpPr>
          <p:cNvPr id="3" name="Pladsholder til indhold 2"/>
          <p:cNvSpPr>
            <a:spLocks noGrp="1"/>
          </p:cNvSpPr>
          <p:nvPr>
            <p:ph idx="1"/>
          </p:nvPr>
        </p:nvSpPr>
        <p:spPr/>
        <p:txBody>
          <a:bodyPr/>
          <a:lstStyle/>
          <a:p>
            <a:r>
              <a:rPr lang="fo-FO" dirty="0"/>
              <a:t>Føroysku námsætlanirnar verða endurskoðar</a:t>
            </a:r>
          </a:p>
          <a:p>
            <a:r>
              <a:rPr lang="fo-FO" dirty="0"/>
              <a:t>Lýsa mannagongdir, sum næmingarnir skulu duga</a:t>
            </a:r>
          </a:p>
          <a:p>
            <a:endParaRPr lang="fo-FO" dirty="0"/>
          </a:p>
          <a:p>
            <a:r>
              <a:rPr lang="fo-FO" dirty="0"/>
              <a:t>Víðari greining av data fyri lýsa nærri hvørjir trupulleikar næmingar hava innan kjarnuøkini</a:t>
            </a:r>
          </a:p>
        </p:txBody>
      </p:sp>
    </p:spTree>
    <p:extLst>
      <p:ext uri="{BB962C8B-B14F-4D97-AF65-F5344CB8AC3E}">
        <p14:creationId xmlns:p14="http://schemas.microsoft.com/office/powerpoint/2010/main" val="4068512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Frágreiðingin í høvuðsheitum</a:t>
            </a:r>
          </a:p>
        </p:txBody>
      </p:sp>
      <p:sp>
        <p:nvSpPr>
          <p:cNvPr id="3" name="Pladsholder til indhold 2"/>
          <p:cNvSpPr>
            <a:spLocks noGrp="1"/>
          </p:cNvSpPr>
          <p:nvPr>
            <p:ph idx="1"/>
          </p:nvPr>
        </p:nvSpPr>
        <p:spPr/>
        <p:txBody>
          <a:bodyPr>
            <a:normAutofit/>
          </a:bodyPr>
          <a:lstStyle/>
          <a:p>
            <a:r>
              <a:rPr lang="fo-FO" dirty="0"/>
              <a:t>Hvat kannar PISA?</a:t>
            </a:r>
          </a:p>
          <a:p>
            <a:r>
              <a:rPr lang="fo-FO" dirty="0"/>
              <a:t>Hvussu samsvarar hetta við námsætlanir í Føroyum?</a:t>
            </a:r>
          </a:p>
          <a:p>
            <a:r>
              <a:rPr lang="fo-FO" dirty="0"/>
              <a:t>Úrslitini í 2015</a:t>
            </a:r>
          </a:p>
          <a:p>
            <a:r>
              <a:rPr lang="fo-FO" dirty="0"/>
              <a:t>Tilmæli</a:t>
            </a:r>
          </a:p>
          <a:p>
            <a:endParaRPr lang="fo-FO" dirty="0"/>
          </a:p>
        </p:txBody>
      </p:sp>
    </p:spTree>
    <p:extLst>
      <p:ext uri="{BB962C8B-B14F-4D97-AF65-F5344CB8AC3E}">
        <p14:creationId xmlns:p14="http://schemas.microsoft.com/office/powerpoint/2010/main" val="3112538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Hvat kannar PISA?</a:t>
            </a:r>
          </a:p>
        </p:txBody>
      </p:sp>
      <p:sp>
        <p:nvSpPr>
          <p:cNvPr id="3" name="Pladsholder til indhold 2"/>
          <p:cNvSpPr>
            <a:spLocks noGrp="1"/>
          </p:cNvSpPr>
          <p:nvPr>
            <p:ph idx="1"/>
          </p:nvPr>
        </p:nvSpPr>
        <p:spPr/>
        <p:txBody>
          <a:bodyPr/>
          <a:lstStyle/>
          <a:p>
            <a:r>
              <a:rPr lang="fo-FO" dirty="0"/>
              <a:t>Trý kjarnuøkið: Náttúruvísindi, lesing og støddfrøði</a:t>
            </a:r>
          </a:p>
          <a:p>
            <a:r>
              <a:rPr lang="fo-FO" dirty="0"/>
              <a:t>Í hvønn mun 15 ára gamlir næmingar eru klárir til nútíðar samfelagið.</a:t>
            </a:r>
          </a:p>
          <a:p>
            <a:r>
              <a:rPr lang="fo-FO" dirty="0"/>
              <a:t>Hugtakskarmar</a:t>
            </a:r>
          </a:p>
          <a:p>
            <a:pPr lvl="1"/>
            <a:r>
              <a:rPr lang="fo-FO" dirty="0"/>
              <a:t>Innihaldsvitan</a:t>
            </a:r>
          </a:p>
          <a:p>
            <a:pPr lvl="1"/>
            <a:r>
              <a:rPr lang="fo-FO" dirty="0"/>
              <a:t>Mannagongdir</a:t>
            </a:r>
          </a:p>
          <a:p>
            <a:pPr lvl="1"/>
            <a:r>
              <a:rPr lang="fo-FO" dirty="0"/>
              <a:t>Samanhang</a:t>
            </a:r>
          </a:p>
          <a:p>
            <a:endParaRPr lang="fo-FO" dirty="0"/>
          </a:p>
        </p:txBody>
      </p:sp>
    </p:spTree>
    <p:extLst>
      <p:ext uri="{BB962C8B-B14F-4D97-AF65-F5344CB8AC3E}">
        <p14:creationId xmlns:p14="http://schemas.microsoft.com/office/powerpoint/2010/main" val="104074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Samanbering við námsætlanir</a:t>
            </a:r>
          </a:p>
        </p:txBody>
      </p:sp>
      <p:sp>
        <p:nvSpPr>
          <p:cNvPr id="3" name="Pladsholder til indhold 2"/>
          <p:cNvSpPr>
            <a:spLocks noGrp="1"/>
          </p:cNvSpPr>
          <p:nvPr>
            <p:ph idx="1"/>
          </p:nvPr>
        </p:nvSpPr>
        <p:spPr/>
        <p:txBody>
          <a:bodyPr/>
          <a:lstStyle/>
          <a:p>
            <a:pPr marL="400050"/>
            <a:r>
              <a:rPr lang="fo-FO" dirty="0"/>
              <a:t>Námsætlanirnar</a:t>
            </a:r>
          </a:p>
          <a:p>
            <a:pPr lvl="1"/>
            <a:r>
              <a:rPr lang="fo-FO" dirty="0"/>
              <a:t>Innihaldsvitan</a:t>
            </a:r>
          </a:p>
          <a:p>
            <a:pPr lvl="1"/>
            <a:r>
              <a:rPr lang="fo-FO" dirty="0">
                <a:solidFill>
                  <a:srgbClr val="FF0000"/>
                </a:solidFill>
              </a:rPr>
              <a:t>Mannagongdir </a:t>
            </a:r>
          </a:p>
          <a:p>
            <a:pPr lvl="1"/>
            <a:r>
              <a:rPr lang="fo-FO" dirty="0"/>
              <a:t>Samanhang</a:t>
            </a:r>
          </a:p>
          <a:p>
            <a:endParaRPr lang="fo-FO" dirty="0"/>
          </a:p>
        </p:txBody>
      </p:sp>
    </p:spTree>
    <p:extLst>
      <p:ext uri="{BB962C8B-B14F-4D97-AF65-F5344CB8AC3E}">
        <p14:creationId xmlns:p14="http://schemas.microsoft.com/office/powerpoint/2010/main" val="1784606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Úrslit</a:t>
            </a:r>
          </a:p>
        </p:txBody>
      </p:sp>
      <p:sp>
        <p:nvSpPr>
          <p:cNvPr id="3" name="Pladsholder til indhold 2"/>
          <p:cNvSpPr>
            <a:spLocks noGrp="1"/>
          </p:cNvSpPr>
          <p:nvPr>
            <p:ph idx="1"/>
          </p:nvPr>
        </p:nvSpPr>
        <p:spPr/>
        <p:txBody>
          <a:bodyPr/>
          <a:lstStyle/>
          <a:p>
            <a:r>
              <a:rPr lang="fo-FO" dirty="0"/>
              <a:t>Høvuðsúrslit</a:t>
            </a:r>
          </a:p>
          <a:p>
            <a:r>
              <a:rPr lang="fo-FO" dirty="0"/>
              <a:t>PISA stigatal</a:t>
            </a:r>
          </a:p>
          <a:p>
            <a:r>
              <a:rPr lang="fo-FO" dirty="0"/>
              <a:t>Førleikastigar 1-6</a:t>
            </a:r>
          </a:p>
          <a:p>
            <a:endParaRPr lang="fo-FO" dirty="0"/>
          </a:p>
          <a:p>
            <a:endParaRPr lang="fo-FO" dirty="0"/>
          </a:p>
        </p:txBody>
      </p:sp>
      <p:graphicFrame>
        <p:nvGraphicFramePr>
          <p:cNvPr id="7" name="Tabel 6"/>
          <p:cNvGraphicFramePr>
            <a:graphicFrameLocks noGrp="1"/>
          </p:cNvGraphicFramePr>
          <p:nvPr>
            <p:extLst>
              <p:ext uri="{D42A27DB-BD31-4B8C-83A1-F6EECF244321}">
                <p14:modId xmlns:p14="http://schemas.microsoft.com/office/powerpoint/2010/main" val="158521900"/>
              </p:ext>
            </p:extLst>
          </p:nvPr>
        </p:nvGraphicFramePr>
        <p:xfrm>
          <a:off x="4876800" y="1"/>
          <a:ext cx="7315200" cy="6857999"/>
        </p:xfrm>
        <a:graphic>
          <a:graphicData uri="http://schemas.openxmlformats.org/drawingml/2006/table">
            <a:tbl>
              <a:tblPr firstRow="1" firstCol="1" bandRow="1">
                <a:tableStyleId>{5C22544A-7EE6-4342-B048-85BDC9FD1C3A}</a:tableStyleId>
              </a:tblPr>
              <a:tblGrid>
                <a:gridCol w="621030">
                  <a:extLst>
                    <a:ext uri="{9D8B030D-6E8A-4147-A177-3AD203B41FA5}">
                      <a16:colId xmlns:a16="http://schemas.microsoft.com/office/drawing/2014/main" val="635151001"/>
                    </a:ext>
                  </a:extLst>
                </a:gridCol>
                <a:gridCol w="720090">
                  <a:extLst>
                    <a:ext uri="{9D8B030D-6E8A-4147-A177-3AD203B41FA5}">
                      <a16:colId xmlns:a16="http://schemas.microsoft.com/office/drawing/2014/main" val="2277757478"/>
                    </a:ext>
                  </a:extLst>
                </a:gridCol>
                <a:gridCol w="5974080">
                  <a:extLst>
                    <a:ext uri="{9D8B030D-6E8A-4147-A177-3AD203B41FA5}">
                      <a16:colId xmlns:a16="http://schemas.microsoft.com/office/drawing/2014/main" val="2877773427"/>
                    </a:ext>
                  </a:extLst>
                </a:gridCol>
              </a:tblGrid>
              <a:tr h="540545">
                <a:tc>
                  <a:txBody>
                    <a:bodyPr/>
                    <a:lstStyle/>
                    <a:p>
                      <a:pPr algn="just">
                        <a:lnSpc>
                          <a:spcPct val="150000"/>
                        </a:lnSpc>
                        <a:spcAft>
                          <a:spcPts val="1000"/>
                        </a:spcAft>
                      </a:pPr>
                      <a:r>
                        <a:rPr lang="fo-FO" sz="1050">
                          <a:effectLst/>
                        </a:rPr>
                        <a:t>Førleika-stig</a:t>
                      </a:r>
                      <a:endParaRPr lang="fo-FO" sz="105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050">
                          <a:effectLst/>
                        </a:rPr>
                        <a:t>Niðara mark</a:t>
                      </a:r>
                      <a:endParaRPr lang="fo-FO" sz="105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050" dirty="0">
                          <a:effectLst/>
                        </a:rPr>
                        <a:t>Tað, ið næmingarnir týpiskt kunnu</a:t>
                      </a:r>
                      <a:endParaRPr lang="fo-F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extLst>
                  <a:ext uri="{0D108BD9-81ED-4DB2-BD59-A6C34878D82A}">
                    <a16:rowId xmlns:a16="http://schemas.microsoft.com/office/drawing/2014/main" val="1412220852"/>
                  </a:ext>
                </a:extLst>
              </a:tr>
              <a:tr h="2639476">
                <a:tc>
                  <a:txBody>
                    <a:bodyPr/>
                    <a:lstStyle/>
                    <a:p>
                      <a:pPr algn="just">
                        <a:lnSpc>
                          <a:spcPct val="150000"/>
                        </a:lnSpc>
                        <a:spcAft>
                          <a:spcPts val="1000"/>
                        </a:spcAft>
                      </a:pPr>
                      <a:r>
                        <a:rPr lang="fo-FO" sz="1050">
                          <a:effectLst/>
                        </a:rPr>
                        <a:t>6</a:t>
                      </a:r>
                      <a:endParaRPr lang="fo-FO" sz="105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050" dirty="0">
                          <a:effectLst/>
                        </a:rPr>
                        <a:t>669</a:t>
                      </a:r>
                      <a:endParaRPr lang="fo-F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050" dirty="0">
                          <a:effectLst/>
                        </a:rPr>
                        <a:t>Á stig 6 kunnu næmingar ímynda sær, algilda og brúka upplýsingar við støði í kanning og modellering av kompleksum trupulleika støðum, og kunnu nýta teirra vitan í lutfalsliga óvanligum samanhangum. Teir kunnu sambinda ymiskar upplýsingar keldur og representasjónir, og kunnu smidliga umseta millum tær. Næmingar á hesum stigi megna støddfrøðiliga hugsan og skilvísa støddfrøðiliga hugsan á høgum støði. Hesir æmingar kunnu brúka teirra vitan og fatan, umframt teirr hegni innan symbol og reglufesti í samband við støddfrøðiligt virksemi og samanhang, til at menna nýggj háttaløg og nýggjar ætlanir fyri at fara í holt við nýggjar og óvanligar støður. Næmingar á hesum stigi kunnu hugsa um teirra gerðir, og kunnu orða og nevt samskifta teirra gerðir og hugsanir viðvíkjandi teira úrslitum, tulkingum, grundgevingum, umframt hvussu hóskilig hesi eru í mun til upprunaligu støðuna.</a:t>
                      </a:r>
                      <a:endParaRPr lang="fo-F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extLst>
                  <a:ext uri="{0D108BD9-81ED-4DB2-BD59-A6C34878D82A}">
                    <a16:rowId xmlns:a16="http://schemas.microsoft.com/office/drawing/2014/main" val="4261892201"/>
                  </a:ext>
                </a:extLst>
              </a:tr>
              <a:tr h="1838989">
                <a:tc>
                  <a:txBody>
                    <a:bodyPr/>
                    <a:lstStyle/>
                    <a:p>
                      <a:pPr algn="just">
                        <a:lnSpc>
                          <a:spcPct val="150000"/>
                        </a:lnSpc>
                        <a:spcAft>
                          <a:spcPts val="1000"/>
                        </a:spcAft>
                      </a:pPr>
                      <a:r>
                        <a:rPr lang="fo-FO" sz="1050">
                          <a:effectLst/>
                        </a:rPr>
                        <a:t>5</a:t>
                      </a:r>
                      <a:endParaRPr lang="fo-FO" sz="105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050" dirty="0">
                          <a:effectLst/>
                        </a:rPr>
                        <a:t>607 –</a:t>
                      </a:r>
                      <a:r>
                        <a:rPr lang="fo-FO" sz="1050" baseline="0" dirty="0">
                          <a:effectLst/>
                        </a:rPr>
                        <a:t> 668</a:t>
                      </a:r>
                      <a:endParaRPr lang="fo-F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050" dirty="0">
                          <a:effectLst/>
                        </a:rPr>
                        <a:t>Á stig 5 kunnu næmingar menna og arbeiða við modellum av kompleksum støðum har teir ásanna avmarkingar og lýsa fortreytir. Teir kunnu velja, samanbera og eftirmeta hóskiligar trupulleika loysingar ætlanir, til at viðgerða kompleksar trupulleikar, ið eru tengd at hesum modellum. Næmingar á hesum stigi kunnu arbeiða eftir ætlanum, har teir nýta breiða og væl menta hugsan, skilvísa hugsan, hóskandi sambundnar represpentasjónir, symbol og reglufesti, umframt innlit, ið viðvíkjur hesar støður. Teir byrja at hugsa um teirra arbeiði og kunnu orða og samskifta teirra tulkingar og skilvísu hugsan.</a:t>
                      </a:r>
                      <a:endParaRPr lang="fo-F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extLst>
                  <a:ext uri="{0D108BD9-81ED-4DB2-BD59-A6C34878D82A}">
                    <a16:rowId xmlns:a16="http://schemas.microsoft.com/office/drawing/2014/main" val="822681490"/>
                  </a:ext>
                </a:extLst>
              </a:tr>
              <a:tr h="1838989">
                <a:tc>
                  <a:txBody>
                    <a:bodyPr/>
                    <a:lstStyle/>
                    <a:p>
                      <a:pPr algn="just">
                        <a:lnSpc>
                          <a:spcPct val="150000"/>
                        </a:lnSpc>
                        <a:spcAft>
                          <a:spcPts val="1000"/>
                        </a:spcAft>
                      </a:pPr>
                      <a:r>
                        <a:rPr lang="fo-FO" sz="1050" dirty="0">
                          <a:effectLst/>
                        </a:rPr>
                        <a:t>4</a:t>
                      </a:r>
                      <a:endParaRPr lang="fo-F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050" dirty="0">
                          <a:effectLst/>
                        </a:rPr>
                        <a:t>545 – 606</a:t>
                      </a:r>
                      <a:endParaRPr lang="fo-F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050" dirty="0">
                          <a:effectLst/>
                        </a:rPr>
                        <a:t>Á stig 4 kunnu næmingar arbeiða effektivt við neyvt lýstum modellum av kompleksum ítøkiligum støðum, sum kunnu verða heftar at avmarkingum ella krevja lýsing av fortreytum. Teir kunnu velja millum og tvinna saman ymiskar representasjónir, harímillum symbolskar representasjónir, og sambinda tær beinleiðis til aspekt av støðum frá “veruliga” lívinum. Næmingar á hesum stigi kunnu brúka teirra avmarkaða hegni, og nýta skilvísa hugsan við eitt sindur av innlit, í einfaldum samanhangið. Teir kunnu skapa og samskifta frágreiðingar og grundgevingar við støði í teirra tulkingum, grundgevingum og gerðum.</a:t>
                      </a:r>
                      <a:endParaRPr lang="fo-F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extLst>
                  <a:ext uri="{0D108BD9-81ED-4DB2-BD59-A6C34878D82A}">
                    <a16:rowId xmlns:a16="http://schemas.microsoft.com/office/drawing/2014/main" val="4176472263"/>
                  </a:ext>
                </a:extLst>
              </a:tr>
            </a:tbl>
          </a:graphicData>
        </a:graphic>
      </p:graphicFrame>
    </p:spTree>
    <p:extLst>
      <p:ext uri="{BB962C8B-B14F-4D97-AF65-F5344CB8AC3E}">
        <p14:creationId xmlns:p14="http://schemas.microsoft.com/office/powerpoint/2010/main" val="2941011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fo-FO"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076635526"/>
              </p:ext>
            </p:extLst>
          </p:nvPr>
        </p:nvGraphicFramePr>
        <p:xfrm>
          <a:off x="4491990" y="0"/>
          <a:ext cx="7700011" cy="6876806"/>
        </p:xfrm>
        <a:graphic>
          <a:graphicData uri="http://schemas.openxmlformats.org/drawingml/2006/table">
            <a:tbl>
              <a:tblPr firstRow="1" firstCol="1" bandRow="1">
                <a:tableStyleId>{5C22544A-7EE6-4342-B048-85BDC9FD1C3A}</a:tableStyleId>
              </a:tblPr>
              <a:tblGrid>
                <a:gridCol w="800100">
                  <a:extLst>
                    <a:ext uri="{9D8B030D-6E8A-4147-A177-3AD203B41FA5}">
                      <a16:colId xmlns:a16="http://schemas.microsoft.com/office/drawing/2014/main" val="3622198792"/>
                    </a:ext>
                  </a:extLst>
                </a:gridCol>
                <a:gridCol w="754380">
                  <a:extLst>
                    <a:ext uri="{9D8B030D-6E8A-4147-A177-3AD203B41FA5}">
                      <a16:colId xmlns:a16="http://schemas.microsoft.com/office/drawing/2014/main" val="1012661033"/>
                    </a:ext>
                  </a:extLst>
                </a:gridCol>
                <a:gridCol w="6145531">
                  <a:extLst>
                    <a:ext uri="{9D8B030D-6E8A-4147-A177-3AD203B41FA5}">
                      <a16:colId xmlns:a16="http://schemas.microsoft.com/office/drawing/2014/main" val="1740153558"/>
                    </a:ext>
                  </a:extLst>
                </a:gridCol>
              </a:tblGrid>
              <a:tr h="2805310">
                <a:tc>
                  <a:txBody>
                    <a:bodyPr/>
                    <a:lstStyle/>
                    <a:p>
                      <a:pPr algn="just">
                        <a:lnSpc>
                          <a:spcPct val="150000"/>
                        </a:lnSpc>
                        <a:spcAft>
                          <a:spcPts val="1000"/>
                        </a:spcAft>
                      </a:pPr>
                      <a:r>
                        <a:rPr lang="fo-FO" sz="1300" dirty="0">
                          <a:effectLst/>
                        </a:rPr>
                        <a:t>3</a:t>
                      </a:r>
                      <a:endParaRPr lang="fo-F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300" b="0" dirty="0">
                          <a:solidFill>
                            <a:schemeClr val="bg1"/>
                          </a:solidFill>
                          <a:effectLst/>
                        </a:rPr>
                        <a:t>482-545</a:t>
                      </a:r>
                      <a:endParaRPr lang="fo-FO" sz="13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solidFill>
                      <a:srgbClr val="F5EDED"/>
                    </a:solidFill>
                  </a:tcPr>
                </a:tc>
                <a:tc>
                  <a:txBody>
                    <a:bodyPr/>
                    <a:lstStyle/>
                    <a:p>
                      <a:pPr algn="just">
                        <a:lnSpc>
                          <a:spcPct val="150000"/>
                        </a:lnSpc>
                        <a:spcAft>
                          <a:spcPts val="1000"/>
                        </a:spcAft>
                      </a:pPr>
                      <a:r>
                        <a:rPr lang="fo-FO" sz="1300" b="0" dirty="0">
                          <a:solidFill>
                            <a:schemeClr val="bg1"/>
                          </a:solidFill>
                          <a:effectLst/>
                        </a:rPr>
                        <a:t>Á stig 3 kunnu næmingar útinna neyvt lýstar mannagongdir, harímillum mannagongdir, ið krevja eina røð av avgerðum. Teirra tulkingar eru nóg góðar til bygging av einfaldum modellum ella til at velja og brúka einfaldar trupulleika loysingar ætlanir. Næmingar á hesum stigi kunnu tulka og nýta representasjónir við støði í ymiskum upplýsingar keldum og hugsa skilvíst við beinleiðis støði í hesum upplýsingum. Teir vísa eitt sindur av evnum til at viðgera prosent, brot og desimaltøl, umframt til at arbeiða við lutfalsrokning. Teirra úrslit vísa at teir hava verði í holt við grundleggjandi tulking og grundleggjandi skilvísa hugsan.</a:t>
                      </a:r>
                      <a:endParaRPr lang="fo-FO" sz="13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solidFill>
                      <a:srgbClr val="F2E7E7"/>
                    </a:solidFill>
                  </a:tcPr>
                </a:tc>
                <a:extLst>
                  <a:ext uri="{0D108BD9-81ED-4DB2-BD59-A6C34878D82A}">
                    <a16:rowId xmlns:a16="http://schemas.microsoft.com/office/drawing/2014/main" val="3119396183"/>
                  </a:ext>
                </a:extLst>
              </a:tr>
              <a:tr h="2080260">
                <a:tc>
                  <a:txBody>
                    <a:bodyPr/>
                    <a:lstStyle/>
                    <a:p>
                      <a:pPr algn="just">
                        <a:lnSpc>
                          <a:spcPct val="150000"/>
                        </a:lnSpc>
                        <a:spcAft>
                          <a:spcPts val="1000"/>
                        </a:spcAft>
                      </a:pPr>
                      <a:r>
                        <a:rPr lang="fo-FO" sz="1300">
                          <a:effectLst/>
                        </a:rPr>
                        <a:t>2</a:t>
                      </a:r>
                      <a:endParaRPr lang="fo-FO" sz="130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300" dirty="0">
                          <a:effectLst/>
                        </a:rPr>
                        <a:t>420-481</a:t>
                      </a:r>
                      <a:endParaRPr lang="fo-F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300" dirty="0">
                          <a:effectLst/>
                        </a:rPr>
                        <a:t>Á stig 2 kunnu næmingar tulka og kenna aftur støður í samanhangum, ið ikki krevja meira enn beinleiðis úrleiðing. Teir kunnu taka upplýsingar, sum hava týdning, úr einari einstakari keldu og gera brúk av einstøkum representasjón formi. Næmingar á hesum stigið kunnu brúka grundleggjandi algoritmur, formlar, háttaløg ella siðvenjur til at loysa trupulleikar viðvíkjandi heilum tølum. Teir eru førir fyri at gera beinleiðis tulkingar av úrslitinum.</a:t>
                      </a:r>
                      <a:endParaRPr lang="fo-F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extLst>
                  <a:ext uri="{0D108BD9-81ED-4DB2-BD59-A6C34878D82A}">
                    <a16:rowId xmlns:a16="http://schemas.microsoft.com/office/drawing/2014/main" val="3657750375"/>
                  </a:ext>
                </a:extLst>
              </a:tr>
              <a:tr h="1991236">
                <a:tc>
                  <a:txBody>
                    <a:bodyPr/>
                    <a:lstStyle/>
                    <a:p>
                      <a:pPr algn="just">
                        <a:lnSpc>
                          <a:spcPct val="150000"/>
                        </a:lnSpc>
                        <a:spcAft>
                          <a:spcPts val="1000"/>
                        </a:spcAft>
                      </a:pPr>
                      <a:r>
                        <a:rPr lang="fo-FO" sz="1300">
                          <a:effectLst/>
                        </a:rPr>
                        <a:t>1</a:t>
                      </a:r>
                      <a:endParaRPr lang="fo-FO" sz="130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300" dirty="0">
                          <a:effectLst/>
                        </a:rPr>
                        <a:t>358-419</a:t>
                      </a:r>
                      <a:endParaRPr lang="fo-F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tc>
                  <a:txBody>
                    <a:bodyPr/>
                    <a:lstStyle/>
                    <a:p>
                      <a:pPr algn="just">
                        <a:lnSpc>
                          <a:spcPct val="150000"/>
                        </a:lnSpc>
                        <a:spcAft>
                          <a:spcPts val="1000"/>
                        </a:spcAft>
                      </a:pPr>
                      <a:r>
                        <a:rPr lang="fo-FO" sz="1300" dirty="0">
                          <a:effectLst/>
                        </a:rPr>
                        <a:t>Á stig 1 kunnu næmingar svara spurningum, sum viðvíkja væl kendar samanhangir, har allir upplýsingar av týdningi eru framlagdir og spurningarnir eru nágreiniliga skillmarkaðir. Teir eru førir fyri at eyðmerkja upplýsingarnar og at útinna vand háttaløg í samsvar við beinleiðis vegleiðing í neyvt lýstum samanhangið. Teir kunnu útinna gerðir, sum næstan altíð eru sjálvsagdar og fylgja beinleiðis frá spurningunum.</a:t>
                      </a:r>
                      <a:endParaRPr lang="fo-F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9273" marR="29273" marT="0" marB="0"/>
                </a:tc>
                <a:extLst>
                  <a:ext uri="{0D108BD9-81ED-4DB2-BD59-A6C34878D82A}">
                    <a16:rowId xmlns:a16="http://schemas.microsoft.com/office/drawing/2014/main" val="566752352"/>
                  </a:ext>
                </a:extLst>
              </a:tr>
            </a:tbl>
          </a:graphicData>
        </a:graphic>
      </p:graphicFrame>
      <p:sp>
        <p:nvSpPr>
          <p:cNvPr id="5" name="Tekstfelt 4"/>
          <p:cNvSpPr txBox="1"/>
          <p:nvPr/>
        </p:nvSpPr>
        <p:spPr>
          <a:xfrm>
            <a:off x="646111" y="2427642"/>
            <a:ext cx="2903220" cy="1477328"/>
          </a:xfrm>
          <a:prstGeom prst="rect">
            <a:avLst/>
          </a:prstGeom>
          <a:noFill/>
        </p:spPr>
        <p:txBody>
          <a:bodyPr wrap="square" rtlCol="0">
            <a:spAutoFit/>
          </a:bodyPr>
          <a:lstStyle/>
          <a:p>
            <a:r>
              <a:rPr lang="fo-FO" dirty="0"/>
              <a:t>Sambært OECD er førleikastig 2 minsta mark fyri at næmingurin hevur fullan førleika til at virka í samfelagnum</a:t>
            </a:r>
          </a:p>
        </p:txBody>
      </p:sp>
    </p:spTree>
    <p:extLst>
      <p:ext uri="{BB962C8B-B14F-4D97-AF65-F5344CB8AC3E}">
        <p14:creationId xmlns:p14="http://schemas.microsoft.com/office/powerpoint/2010/main" val="620192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Høvuðsúrslit skift á kyn og umfar</a:t>
            </a:r>
            <a:endParaRPr lang="en-US" dirty="0"/>
          </a:p>
        </p:txBody>
      </p:sp>
      <p:pic>
        <p:nvPicPr>
          <p:cNvPr id="4" name="Pladsholder til indhold 3"/>
          <p:cNvPicPr>
            <a:picLocks noGrp="1" noChangeAspect="1"/>
          </p:cNvPicPr>
          <p:nvPr>
            <p:ph idx="1"/>
          </p:nvPr>
        </p:nvPicPr>
        <p:blipFill>
          <a:blip r:embed="rId2"/>
          <a:stretch>
            <a:fillRect/>
          </a:stretch>
        </p:blipFill>
        <p:spPr>
          <a:xfrm>
            <a:off x="3901575" y="1576155"/>
            <a:ext cx="3880156" cy="4858857"/>
          </a:xfrm>
          <a:prstGeom prst="rect">
            <a:avLst/>
          </a:prstGeom>
        </p:spPr>
      </p:pic>
      <p:sp>
        <p:nvSpPr>
          <p:cNvPr id="3" name="Rektangel 2"/>
          <p:cNvSpPr/>
          <p:nvPr/>
        </p:nvSpPr>
        <p:spPr>
          <a:xfrm>
            <a:off x="7305868" y="2192694"/>
            <a:ext cx="167953" cy="38255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o-FO"/>
          </a:p>
        </p:txBody>
      </p:sp>
      <p:sp>
        <p:nvSpPr>
          <p:cNvPr id="5" name="Rektangel 4"/>
          <p:cNvSpPr/>
          <p:nvPr/>
        </p:nvSpPr>
        <p:spPr>
          <a:xfrm>
            <a:off x="7221891" y="2532140"/>
            <a:ext cx="167953" cy="38255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o-FO"/>
          </a:p>
        </p:txBody>
      </p:sp>
      <p:sp>
        <p:nvSpPr>
          <p:cNvPr id="6" name="Rektangel 5"/>
          <p:cNvSpPr/>
          <p:nvPr/>
        </p:nvSpPr>
        <p:spPr>
          <a:xfrm>
            <a:off x="7305868" y="3814305"/>
            <a:ext cx="167953" cy="38255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o-FO"/>
          </a:p>
        </p:txBody>
      </p:sp>
      <p:sp>
        <p:nvSpPr>
          <p:cNvPr id="7" name="Rektangel 6"/>
          <p:cNvSpPr/>
          <p:nvPr/>
        </p:nvSpPr>
        <p:spPr>
          <a:xfrm>
            <a:off x="7305868" y="4196860"/>
            <a:ext cx="167953" cy="38255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o-FO"/>
          </a:p>
        </p:txBody>
      </p:sp>
      <p:sp>
        <p:nvSpPr>
          <p:cNvPr id="8" name="Tekstfelt 7"/>
          <p:cNvSpPr txBox="1"/>
          <p:nvPr/>
        </p:nvSpPr>
        <p:spPr>
          <a:xfrm>
            <a:off x="798990" y="1853248"/>
            <a:ext cx="2663301" cy="2726167"/>
          </a:xfrm>
          <a:prstGeom prst="rect">
            <a:avLst/>
          </a:prstGeom>
          <a:noFill/>
        </p:spPr>
        <p:txBody>
          <a:bodyPr wrap="square" rtlCol="0">
            <a:spAutoFit/>
          </a:bodyPr>
          <a:lstStyle/>
          <a:p>
            <a:endParaRPr lang="fo-FO" dirty="0"/>
          </a:p>
        </p:txBody>
      </p:sp>
    </p:spTree>
    <p:extLst>
      <p:ext uri="{BB962C8B-B14F-4D97-AF65-F5344CB8AC3E}">
        <p14:creationId xmlns:p14="http://schemas.microsoft.com/office/powerpoint/2010/main" val="393444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Úrslit í náttúruvísindi skift á umfar og lond</a:t>
            </a:r>
          </a:p>
        </p:txBody>
      </p:sp>
      <p:pic>
        <p:nvPicPr>
          <p:cNvPr id="6" name="Pladsholder til indhold 5"/>
          <p:cNvPicPr>
            <a:picLocks noGrp="1" noChangeAspect="1"/>
          </p:cNvPicPr>
          <p:nvPr>
            <p:ph idx="1"/>
          </p:nvPr>
        </p:nvPicPr>
        <p:blipFill>
          <a:blip r:embed="rId2"/>
          <a:stretch>
            <a:fillRect/>
          </a:stretch>
        </p:blipFill>
        <p:spPr>
          <a:xfrm>
            <a:off x="2801056" y="2052638"/>
            <a:ext cx="6240307" cy="4716216"/>
          </a:xfrm>
          <a:prstGeom prst="rect">
            <a:avLst/>
          </a:prstGeom>
        </p:spPr>
      </p:pic>
    </p:spTree>
    <p:extLst>
      <p:ext uri="{BB962C8B-B14F-4D97-AF65-F5344CB8AC3E}">
        <p14:creationId xmlns:p14="http://schemas.microsoft.com/office/powerpoint/2010/main" val="412875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o-FO" dirty="0"/>
              <a:t>Úrslit í lesing skift á umfar og lond</a:t>
            </a:r>
          </a:p>
        </p:txBody>
      </p:sp>
      <p:pic>
        <p:nvPicPr>
          <p:cNvPr id="7" name="Pladsholder til indhold 6"/>
          <p:cNvPicPr>
            <a:picLocks noGrp="1" noChangeAspect="1"/>
          </p:cNvPicPr>
          <p:nvPr>
            <p:ph idx="1"/>
          </p:nvPr>
        </p:nvPicPr>
        <p:blipFill>
          <a:blip r:embed="rId2"/>
          <a:stretch>
            <a:fillRect/>
          </a:stretch>
        </p:blipFill>
        <p:spPr>
          <a:xfrm>
            <a:off x="2808903" y="2052638"/>
            <a:ext cx="6269783" cy="4751926"/>
          </a:xfrm>
          <a:prstGeom prst="rect">
            <a:avLst/>
          </a:prstGeom>
        </p:spPr>
      </p:pic>
    </p:spTree>
    <p:extLst>
      <p:ext uri="{BB962C8B-B14F-4D97-AF65-F5344CB8AC3E}">
        <p14:creationId xmlns:p14="http://schemas.microsoft.com/office/powerpoint/2010/main" val="398708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1134</TotalTime>
  <Words>797</Words>
  <Application>Microsoft Office PowerPoint</Application>
  <PresentationFormat>Widescreen</PresentationFormat>
  <Paragraphs>60</Paragraphs>
  <Slides>17</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17</vt:i4>
      </vt:variant>
    </vt:vector>
  </HeadingPairs>
  <TitlesOfParts>
    <vt:vector size="23" baseType="lpstr">
      <vt:lpstr>Arial</vt:lpstr>
      <vt:lpstr>Calibri</vt:lpstr>
      <vt:lpstr>Century Gothic</vt:lpstr>
      <vt:lpstr>Times New Roman</vt:lpstr>
      <vt:lpstr>Wingdings 3</vt:lpstr>
      <vt:lpstr>Ion</vt:lpstr>
      <vt:lpstr>PISA 2015</vt:lpstr>
      <vt:lpstr>Frágreiðingin í høvuðsheitum</vt:lpstr>
      <vt:lpstr>Hvat kannar PISA?</vt:lpstr>
      <vt:lpstr>Samanbering við námsætlanir</vt:lpstr>
      <vt:lpstr>Úrslit</vt:lpstr>
      <vt:lpstr>PowerPoint-præsentation</vt:lpstr>
      <vt:lpstr>Høvuðsúrslit skift á kyn og umfar</vt:lpstr>
      <vt:lpstr>Úrslit í náttúruvísindi skift á umfar og lond</vt:lpstr>
      <vt:lpstr>Úrslit í lesing skift á umfar og lond</vt:lpstr>
      <vt:lpstr>Úrslit í støddfrøði skift á umfar og lond</vt:lpstr>
      <vt:lpstr>Úrslit í náttúrvísindi skift á førleikastig</vt:lpstr>
      <vt:lpstr>Úrslit í lesing skift á førleikastig</vt:lpstr>
      <vt:lpstr>Úrslit í støddfrøði skift á førleikastig</vt:lpstr>
      <vt:lpstr>Úrslit í náttúruvísindi skift á førleikastig og umfar</vt:lpstr>
      <vt:lpstr>Úrslit í lesing skift á førleikastig og umfar</vt:lpstr>
      <vt:lpstr>Úrslit í støddfrøði skift á førleikastig og umfar</vt:lpstr>
      <vt:lpstr>Tilmæli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 2015</dc:title>
  <dc:creator>Ingi Hojsted</dc:creator>
  <cp:lastModifiedBy>Ingi Hojsted</cp:lastModifiedBy>
  <cp:revision>41</cp:revision>
  <dcterms:created xsi:type="dcterms:W3CDTF">2016-12-03T21:30:22Z</dcterms:created>
  <dcterms:modified xsi:type="dcterms:W3CDTF">2016-12-06T00:39:22Z</dcterms:modified>
</cp:coreProperties>
</file>