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93" r:id="rId3"/>
    <p:sldId id="258" r:id="rId4"/>
    <p:sldId id="259" r:id="rId5"/>
    <p:sldId id="260" r:id="rId6"/>
    <p:sldId id="289" r:id="rId7"/>
    <p:sldId id="261" r:id="rId8"/>
    <p:sldId id="266" r:id="rId9"/>
    <p:sldId id="273" r:id="rId10"/>
    <p:sldId id="274" r:id="rId11"/>
    <p:sldId id="279" r:id="rId12"/>
    <p:sldId id="282" r:id="rId13"/>
    <p:sldId id="262" r:id="rId14"/>
    <p:sldId id="267" r:id="rId15"/>
    <p:sldId id="268" r:id="rId16"/>
    <p:sldId id="280" r:id="rId17"/>
    <p:sldId id="263" r:id="rId18"/>
    <p:sldId id="277" r:id="rId19"/>
    <p:sldId id="278" r:id="rId20"/>
    <p:sldId id="264" r:id="rId21"/>
    <p:sldId id="276" r:id="rId22"/>
    <p:sldId id="275" r:id="rId23"/>
    <p:sldId id="265" r:id="rId24"/>
    <p:sldId id="281" r:id="rId25"/>
    <p:sldId id="270" r:id="rId26"/>
    <p:sldId id="271" r:id="rId27"/>
    <p:sldId id="283" r:id="rId28"/>
    <p:sldId id="295" r:id="rId29"/>
    <p:sldId id="294" r:id="rId30"/>
    <p:sldId id="272" r:id="rId3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0"/>
    <a:srgbClr val="B04C2E"/>
    <a:srgbClr val="F3F4F6"/>
    <a:srgbClr val="E3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L&#243;&#240;ur\Mentam&#225;lar&#225;&#240;i&#240;\V&#230;lfer&#240;ar%20verk&#230;tlan\framskriv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Content.Outlook\XNN0RUG3\Framskrivingar%20(version%201)%20-%20arb.%20graf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Local\Microsoft\Windows\INetCache\Content.Outlook\XNN0RUG3\Framskrivingar%20(version%201)%20-%20arb.%20gra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Index!$B$1</c:f>
              <c:strCache>
                <c:ptCount val="1"/>
                <c:pt idx="0">
                  <c:v>0-6 ár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Index!$A$2:$A$47</c:f>
              <c:strCache>
                <c:ptCount val="4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</c:strCache>
            </c:strRef>
          </c:cat>
          <c:val>
            <c:numRef>
              <c:f>Index!$B$2:$B$47</c:f>
              <c:numCache>
                <c:formatCode>#,##0</c:formatCode>
                <c:ptCount val="46"/>
                <c:pt idx="0">
                  <c:v>100</c:v>
                </c:pt>
                <c:pt idx="1">
                  <c:v>100.05841121495327</c:v>
                </c:pt>
                <c:pt idx="2">
                  <c:v>100.85669781931463</c:v>
                </c:pt>
                <c:pt idx="3">
                  <c:v>102.02492211838006</c:v>
                </c:pt>
                <c:pt idx="4">
                  <c:v>104.63395638629282</c:v>
                </c:pt>
                <c:pt idx="5">
                  <c:v>108.80062305295949</c:v>
                </c:pt>
                <c:pt idx="6">
                  <c:v>110.68925233644859</c:v>
                </c:pt>
                <c:pt idx="7">
                  <c:v>111.72118380062305</c:v>
                </c:pt>
                <c:pt idx="8">
                  <c:v>109.55996884735202</c:v>
                </c:pt>
                <c:pt idx="9">
                  <c:v>102.72585669781931</c:v>
                </c:pt>
                <c:pt idx="10">
                  <c:v>97.683021806853588</c:v>
                </c:pt>
                <c:pt idx="11">
                  <c:v>96.242211838006227</c:v>
                </c:pt>
                <c:pt idx="12">
                  <c:v>94.509345794392516</c:v>
                </c:pt>
                <c:pt idx="13">
                  <c:v>92.426012461059187</c:v>
                </c:pt>
                <c:pt idx="14">
                  <c:v>91.958722741433021</c:v>
                </c:pt>
                <c:pt idx="15">
                  <c:v>92.445482866043619</c:v>
                </c:pt>
                <c:pt idx="16">
                  <c:v>95.112928348909648</c:v>
                </c:pt>
                <c:pt idx="17">
                  <c:v>95.599688473520246</c:v>
                </c:pt>
                <c:pt idx="18">
                  <c:v>95.872274143302178</c:v>
                </c:pt>
                <c:pt idx="19">
                  <c:v>96.456386292834893</c:v>
                </c:pt>
                <c:pt idx="20">
                  <c:v>96.18380062305296</c:v>
                </c:pt>
                <c:pt idx="21">
                  <c:v>96.631619937694708</c:v>
                </c:pt>
                <c:pt idx="22">
                  <c:v>95.307632398753896</c:v>
                </c:pt>
                <c:pt idx="23">
                  <c:v>94.684579439252332</c:v>
                </c:pt>
                <c:pt idx="24">
                  <c:v>95.443925233644862</c:v>
                </c:pt>
                <c:pt idx="25">
                  <c:v>92.659657320872284</c:v>
                </c:pt>
                <c:pt idx="26">
                  <c:v>91.60825545171339</c:v>
                </c:pt>
                <c:pt idx="27">
                  <c:v>88.454049844236764</c:v>
                </c:pt>
                <c:pt idx="28">
                  <c:v>86.799065420560751</c:v>
                </c:pt>
                <c:pt idx="29">
                  <c:v>87.519470404984418</c:v>
                </c:pt>
                <c:pt idx="30">
                  <c:v>87.227414330218068</c:v>
                </c:pt>
                <c:pt idx="31">
                  <c:v>88.707165109034264</c:v>
                </c:pt>
                <c:pt idx="32">
                  <c:v>92.017133956386289</c:v>
                </c:pt>
                <c:pt idx="33">
                  <c:v>94.723520249221181</c:v>
                </c:pt>
                <c:pt idx="34">
                  <c:v>98.150311526479754</c:v>
                </c:pt>
                <c:pt idx="35">
                  <c:v>98.461838006230522</c:v>
                </c:pt>
                <c:pt idx="36">
                  <c:v>101.03193146417446</c:v>
                </c:pt>
                <c:pt idx="37">
                  <c:v>101.83021806853583</c:v>
                </c:pt>
                <c:pt idx="38">
                  <c:v>102.21962616822431</c:v>
                </c:pt>
                <c:pt idx="39">
                  <c:v>101.28504672897196</c:v>
                </c:pt>
                <c:pt idx="40">
                  <c:v>100.89563862928348</c:v>
                </c:pt>
                <c:pt idx="41">
                  <c:v>100.35046728971963</c:v>
                </c:pt>
                <c:pt idx="42">
                  <c:v>100.83722741433021</c:v>
                </c:pt>
                <c:pt idx="43">
                  <c:v>100.42834890965733</c:v>
                </c:pt>
                <c:pt idx="44">
                  <c:v>100.58411214953271</c:v>
                </c:pt>
                <c:pt idx="45">
                  <c:v>100.77881619937695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DA-4A34-A7F4-6FC4ED2A5BF0}"/>
            </c:ext>
          </c:extLst>
        </c:ser>
        <c:ser>
          <c:idx val="1"/>
          <c:order val="1"/>
          <c:tx>
            <c:strRef>
              <c:f>Index!$C$1</c:f>
              <c:strCache>
                <c:ptCount val="1"/>
                <c:pt idx="0">
                  <c:v>7-16 ár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Index!$A$2:$A$47</c:f>
              <c:strCache>
                <c:ptCount val="4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</c:strCache>
            </c:strRef>
          </c:cat>
          <c:val>
            <c:numRef>
              <c:f>Index!$C$2:$C$47</c:f>
              <c:numCache>
                <c:formatCode>#,##0</c:formatCode>
                <c:ptCount val="46"/>
                <c:pt idx="0">
                  <c:v>100</c:v>
                </c:pt>
                <c:pt idx="1">
                  <c:v>99.037274746976053</c:v>
                </c:pt>
                <c:pt idx="2">
                  <c:v>98.321402122932611</c:v>
                </c:pt>
                <c:pt idx="3">
                  <c:v>98.704023697852378</c:v>
                </c:pt>
                <c:pt idx="4">
                  <c:v>97.86472475931869</c:v>
                </c:pt>
                <c:pt idx="5">
                  <c:v>95.062947420390032</c:v>
                </c:pt>
                <c:pt idx="6">
                  <c:v>92.396939027400634</c:v>
                </c:pt>
                <c:pt idx="7">
                  <c:v>90.570229572944953</c:v>
                </c:pt>
                <c:pt idx="8">
                  <c:v>88.780548012836334</c:v>
                </c:pt>
                <c:pt idx="9">
                  <c:v>85.843001727968399</c:v>
                </c:pt>
                <c:pt idx="10">
                  <c:v>83.781782275981243</c:v>
                </c:pt>
                <c:pt idx="11">
                  <c:v>83.485559121204645</c:v>
                </c:pt>
                <c:pt idx="12">
                  <c:v>85.546778573191801</c:v>
                </c:pt>
                <c:pt idx="13">
                  <c:v>87.250061713157251</c:v>
                </c:pt>
                <c:pt idx="14">
                  <c:v>88.817575907183411</c:v>
                </c:pt>
                <c:pt idx="15">
                  <c:v>91.125647988151073</c:v>
                </c:pt>
                <c:pt idx="16">
                  <c:v>93.458405332016781</c:v>
                </c:pt>
                <c:pt idx="17">
                  <c:v>94.742039002715387</c:v>
                </c:pt>
                <c:pt idx="18">
                  <c:v>96.161441619353255</c:v>
                </c:pt>
                <c:pt idx="19">
                  <c:v>96.161441619353255</c:v>
                </c:pt>
                <c:pt idx="20">
                  <c:v>95.902246358923719</c:v>
                </c:pt>
                <c:pt idx="21">
                  <c:v>94.23599111330536</c:v>
                </c:pt>
                <c:pt idx="22">
                  <c:v>92.433966921747711</c:v>
                </c:pt>
                <c:pt idx="23">
                  <c:v>90.471488521352754</c:v>
                </c:pt>
                <c:pt idx="24">
                  <c:v>89.01505801036781</c:v>
                </c:pt>
                <c:pt idx="25">
                  <c:v>88.854603801530487</c:v>
                </c:pt>
                <c:pt idx="26">
                  <c:v>88.583065909651935</c:v>
                </c:pt>
                <c:pt idx="27">
                  <c:v>88.978030116020733</c:v>
                </c:pt>
                <c:pt idx="28">
                  <c:v>88.681806961244135</c:v>
                </c:pt>
                <c:pt idx="29">
                  <c:v>87.854850654159463</c:v>
                </c:pt>
                <c:pt idx="30">
                  <c:v>88.632436435448042</c:v>
                </c:pt>
                <c:pt idx="31">
                  <c:v>89.237225376450255</c:v>
                </c:pt>
                <c:pt idx="32">
                  <c:v>89.150826956307085</c:v>
                </c:pt>
                <c:pt idx="33">
                  <c:v>89.274253270797331</c:v>
                </c:pt>
                <c:pt idx="34">
                  <c:v>89.767958528758328</c:v>
                </c:pt>
                <c:pt idx="35">
                  <c:v>89.953098000493696</c:v>
                </c:pt>
                <c:pt idx="36">
                  <c:v>90.422117995556647</c:v>
                </c:pt>
                <c:pt idx="37">
                  <c:v>91.199703776845226</c:v>
                </c:pt>
                <c:pt idx="38">
                  <c:v>91.224389039743272</c:v>
                </c:pt>
                <c:pt idx="39">
                  <c:v>92.508022710441864</c:v>
                </c:pt>
                <c:pt idx="40">
                  <c:v>92.730190076524309</c:v>
                </c:pt>
                <c:pt idx="41">
                  <c:v>93.310293754628475</c:v>
                </c:pt>
                <c:pt idx="42">
                  <c:v>93.816341644038516</c:v>
                </c:pt>
                <c:pt idx="43">
                  <c:v>94.334732164897559</c:v>
                </c:pt>
                <c:pt idx="44">
                  <c:v>95.26042952357443</c:v>
                </c:pt>
                <c:pt idx="45">
                  <c:v>95.507282152554922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DA-4A34-A7F4-6FC4ED2A5BF0}"/>
            </c:ext>
          </c:extLst>
        </c:ser>
        <c:ser>
          <c:idx val="2"/>
          <c:order val="2"/>
          <c:tx>
            <c:strRef>
              <c:f>Index!$D$1</c:f>
              <c:strCache>
                <c:ptCount val="1"/>
                <c:pt idx="0">
                  <c:v>17-66 ár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Index!$A$2:$A$47</c:f>
              <c:strCache>
                <c:ptCount val="4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</c:strCache>
            </c:strRef>
          </c:cat>
          <c:val>
            <c:numRef>
              <c:f>Index!$D$2:$D$47</c:f>
              <c:numCache>
                <c:formatCode>#,##0</c:formatCode>
                <c:ptCount val="46"/>
                <c:pt idx="0">
                  <c:v>100</c:v>
                </c:pt>
                <c:pt idx="1">
                  <c:v>101.50416044378068</c:v>
                </c:pt>
                <c:pt idx="2">
                  <c:v>103.08655145437736</c:v>
                </c:pt>
                <c:pt idx="3">
                  <c:v>104.74717303179007</c:v>
                </c:pt>
                <c:pt idx="4">
                  <c:v>106.37934713036057</c:v>
                </c:pt>
                <c:pt idx="5">
                  <c:v>105.30901073892326</c:v>
                </c:pt>
                <c:pt idx="6">
                  <c:v>104.3915795462627</c:v>
                </c:pt>
                <c:pt idx="7">
                  <c:v>103.98975890761682</c:v>
                </c:pt>
                <c:pt idx="8">
                  <c:v>101.75307588364981</c:v>
                </c:pt>
                <c:pt idx="9">
                  <c:v>97.329492923689642</c:v>
                </c:pt>
                <c:pt idx="10">
                  <c:v>94.651873977668728</c:v>
                </c:pt>
                <c:pt idx="11">
                  <c:v>94.740772349050559</c:v>
                </c:pt>
                <c:pt idx="12">
                  <c:v>96.340943033923622</c:v>
                </c:pt>
                <c:pt idx="13">
                  <c:v>97.727757627480258</c:v>
                </c:pt>
                <c:pt idx="14">
                  <c:v>98.997226370812882</c:v>
                </c:pt>
                <c:pt idx="15">
                  <c:v>99.996444065144729</c:v>
                </c:pt>
                <c:pt idx="16">
                  <c:v>101.81352677618946</c:v>
                </c:pt>
                <c:pt idx="17">
                  <c:v>103.7764028163004</c:v>
                </c:pt>
                <c:pt idx="18">
                  <c:v>105.65393641988479</c:v>
                </c:pt>
                <c:pt idx="19">
                  <c:v>106.6851575279141</c:v>
                </c:pt>
                <c:pt idx="20">
                  <c:v>106.52158452457149</c:v>
                </c:pt>
                <c:pt idx="21">
                  <c:v>106.81672711755921</c:v>
                </c:pt>
                <c:pt idx="22">
                  <c:v>107.7128227010881</c:v>
                </c:pt>
                <c:pt idx="23">
                  <c:v>108.48801649953772</c:v>
                </c:pt>
                <c:pt idx="24">
                  <c:v>108.99651518384184</c:v>
                </c:pt>
                <c:pt idx="25">
                  <c:v>108.34222317047151</c:v>
                </c:pt>
                <c:pt idx="26">
                  <c:v>107.56347343716664</c:v>
                </c:pt>
                <c:pt idx="27">
                  <c:v>106.6033710262428</c:v>
                </c:pt>
                <c:pt idx="28">
                  <c:v>106.3473437166631</c:v>
                </c:pt>
                <c:pt idx="29">
                  <c:v>106.43979802290022</c:v>
                </c:pt>
                <c:pt idx="30">
                  <c:v>107.26833084417893</c:v>
                </c:pt>
                <c:pt idx="31">
                  <c:v>108.02574496835217</c:v>
                </c:pt>
                <c:pt idx="32">
                  <c:v>109.03207453239456</c:v>
                </c:pt>
                <c:pt idx="33">
                  <c:v>110.77803854633383</c:v>
                </c:pt>
                <c:pt idx="34">
                  <c:v>112.1364056610483</c:v>
                </c:pt>
                <c:pt idx="35">
                  <c:v>114.1170613754356</c:v>
                </c:pt>
                <c:pt idx="36">
                  <c:v>115.65322523291373</c:v>
                </c:pt>
                <c:pt idx="37">
                  <c:v>116.88002275798308</c:v>
                </c:pt>
                <c:pt idx="38">
                  <c:v>117.4134129862741</c:v>
                </c:pt>
                <c:pt idx="39">
                  <c:v>117.31029087547115</c:v>
                </c:pt>
                <c:pt idx="40">
                  <c:v>117.41696892112937</c:v>
                </c:pt>
                <c:pt idx="41">
                  <c:v>117.18938909039187</c:v>
                </c:pt>
                <c:pt idx="42">
                  <c:v>116.97247706422019</c:v>
                </c:pt>
                <c:pt idx="43">
                  <c:v>116.92269397624635</c:v>
                </c:pt>
                <c:pt idx="44">
                  <c:v>116.52087333760046</c:v>
                </c:pt>
                <c:pt idx="45">
                  <c:v>116.23995448403386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DA-4A34-A7F4-6FC4ED2A5BF0}"/>
            </c:ext>
          </c:extLst>
        </c:ser>
        <c:ser>
          <c:idx val="3"/>
          <c:order val="3"/>
          <c:tx>
            <c:strRef>
              <c:f>Index!$E$1</c:f>
              <c:strCache>
                <c:ptCount val="1"/>
                <c:pt idx="0">
                  <c:v>Eldri enn 67 ár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Index!$A$2:$A$47</c:f>
              <c:strCache>
                <c:ptCount val="4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  <c:pt idx="41">
                  <c:v>2026</c:v>
                </c:pt>
                <c:pt idx="42">
                  <c:v>2027</c:v>
                </c:pt>
                <c:pt idx="43">
                  <c:v>2028</c:v>
                </c:pt>
                <c:pt idx="44">
                  <c:v>2029</c:v>
                </c:pt>
                <c:pt idx="45">
                  <c:v>2030</c:v>
                </c:pt>
              </c:strCache>
            </c:strRef>
          </c:cat>
          <c:val>
            <c:numRef>
              <c:f>Index!$E$2:$E$47</c:f>
              <c:numCache>
                <c:formatCode>#,##0</c:formatCode>
                <c:ptCount val="46"/>
                <c:pt idx="0">
                  <c:v>100</c:v>
                </c:pt>
                <c:pt idx="1">
                  <c:v>101.7475281673948</c:v>
                </c:pt>
                <c:pt idx="2">
                  <c:v>104.98965279374568</c:v>
                </c:pt>
                <c:pt idx="3">
                  <c:v>107.19705679466544</c:v>
                </c:pt>
                <c:pt idx="4">
                  <c:v>109.01356633708899</c:v>
                </c:pt>
                <c:pt idx="5">
                  <c:v>111.17498275465624</c:v>
                </c:pt>
                <c:pt idx="6">
                  <c:v>113.15244883881353</c:v>
                </c:pt>
                <c:pt idx="7">
                  <c:v>114.27914463094963</c:v>
                </c:pt>
                <c:pt idx="8">
                  <c:v>115.93469763163947</c:v>
                </c:pt>
                <c:pt idx="9">
                  <c:v>117.17636238215681</c:v>
                </c:pt>
                <c:pt idx="10">
                  <c:v>119.33777879972408</c:v>
                </c:pt>
                <c:pt idx="11">
                  <c:v>120.30351805012647</c:v>
                </c:pt>
                <c:pt idx="12">
                  <c:v>120.92435042538514</c:v>
                </c:pt>
                <c:pt idx="13">
                  <c:v>123.63761784318234</c:v>
                </c:pt>
                <c:pt idx="14">
                  <c:v>123.91354334329732</c:v>
                </c:pt>
                <c:pt idx="15">
                  <c:v>126.55782938606576</c:v>
                </c:pt>
                <c:pt idx="16">
                  <c:v>127.52356863646814</c:v>
                </c:pt>
                <c:pt idx="17">
                  <c:v>127.9834444699931</c:v>
                </c:pt>
                <c:pt idx="18">
                  <c:v>128.9491837203955</c:v>
                </c:pt>
                <c:pt idx="19">
                  <c:v>129.70797884571166</c:v>
                </c:pt>
                <c:pt idx="20">
                  <c:v>130.92664980455277</c:v>
                </c:pt>
                <c:pt idx="21">
                  <c:v>130.99563117958149</c:v>
                </c:pt>
                <c:pt idx="22">
                  <c:v>131.11060013796273</c:v>
                </c:pt>
                <c:pt idx="23">
                  <c:v>134.37571855598989</c:v>
                </c:pt>
                <c:pt idx="24">
                  <c:v>138.49160726603819</c:v>
                </c:pt>
                <c:pt idx="25">
                  <c:v>143.27431593469763</c:v>
                </c:pt>
                <c:pt idx="26">
                  <c:v>147.43619222809841</c:v>
                </c:pt>
                <c:pt idx="27">
                  <c:v>150.81627960450678</c:v>
                </c:pt>
                <c:pt idx="28">
                  <c:v>153.87445389744769</c:v>
                </c:pt>
                <c:pt idx="29">
                  <c:v>158.24327431593471</c:v>
                </c:pt>
                <c:pt idx="30">
                  <c:v>162.63508852609795</c:v>
                </c:pt>
                <c:pt idx="31">
                  <c:v>167.96964819498737</c:v>
                </c:pt>
                <c:pt idx="32">
                  <c:v>174.20096573925042</c:v>
                </c:pt>
                <c:pt idx="33">
                  <c:v>178.45481719935617</c:v>
                </c:pt>
                <c:pt idx="34">
                  <c:v>183.28351345136812</c:v>
                </c:pt>
                <c:pt idx="35">
                  <c:v>187.92825936997011</c:v>
                </c:pt>
                <c:pt idx="36">
                  <c:v>192.48103012186709</c:v>
                </c:pt>
                <c:pt idx="37">
                  <c:v>196.02207404000919</c:v>
                </c:pt>
                <c:pt idx="38">
                  <c:v>200.34490687514372</c:v>
                </c:pt>
                <c:pt idx="39">
                  <c:v>205.03564037709819</c:v>
                </c:pt>
                <c:pt idx="40">
                  <c:v>209.24350425385146</c:v>
                </c:pt>
                <c:pt idx="41">
                  <c:v>214.69303288112212</c:v>
                </c:pt>
                <c:pt idx="42">
                  <c:v>218.90089675787539</c:v>
                </c:pt>
                <c:pt idx="43">
                  <c:v>223.0397792595999</c:v>
                </c:pt>
                <c:pt idx="44">
                  <c:v>227.91446309496436</c:v>
                </c:pt>
                <c:pt idx="45">
                  <c:v>233.20303518050127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DA-4A34-A7F4-6FC4ED2A5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1014623"/>
        <c:axId val="931025023"/>
      </c:lineChart>
      <c:catAx>
        <c:axId val="93101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31025023"/>
        <c:crosses val="autoZero"/>
        <c:auto val="1"/>
        <c:lblAlgn val="ctr"/>
        <c:lblOffset val="100"/>
        <c:tickLblSkip val="5"/>
        <c:noMultiLvlLbl val="0"/>
      </c:catAx>
      <c:valAx>
        <c:axId val="931025023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3101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[Framskrivingar (version 1) - arb. graf.xlsx]Graf 1!Pivottabel4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'Graf 1'!$C$2:$C$3</c:f>
              <c:strCache>
                <c:ptCount val="1"/>
                <c:pt idx="0">
                  <c:v>Pensjón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'Graf 1'!$B$4:$B$13</c:f>
              <c:strCach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strCache>
            </c:strRef>
          </c:cat>
          <c:val>
            <c:numRef>
              <c:f>'Graf 1'!$C$4:$C$13</c:f>
              <c:numCache>
                <c:formatCode>General</c:formatCode>
                <c:ptCount val="9"/>
                <c:pt idx="0">
                  <c:v>87</c:v>
                </c:pt>
                <c:pt idx="1">
                  <c:v>174</c:v>
                </c:pt>
                <c:pt idx="2">
                  <c:v>261</c:v>
                </c:pt>
                <c:pt idx="3">
                  <c:v>348</c:v>
                </c:pt>
                <c:pt idx="4">
                  <c:v>435</c:v>
                </c:pt>
                <c:pt idx="5">
                  <c:v>522</c:v>
                </c:pt>
                <c:pt idx="6">
                  <c:v>609</c:v>
                </c:pt>
                <c:pt idx="7">
                  <c:v>696</c:v>
                </c:pt>
                <c:pt idx="8">
                  <c:v>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9F-49ED-BFA6-2701CD8A42B6}"/>
            </c:ext>
          </c:extLst>
        </c:ser>
        <c:ser>
          <c:idx val="1"/>
          <c:order val="1"/>
          <c:tx>
            <c:strRef>
              <c:f>'Graf 1'!$D$2:$D$3</c:f>
              <c:strCache>
                <c:ptCount val="1"/>
                <c:pt idx="0">
                  <c:v>Tørvur í alt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'Graf 1'!$B$4:$B$13</c:f>
              <c:strCach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strCache>
            </c:strRef>
          </c:cat>
          <c:val>
            <c:numRef>
              <c:f>'Graf 1'!$D$4:$D$13</c:f>
              <c:numCache>
                <c:formatCode>General</c:formatCode>
                <c:ptCount val="9"/>
                <c:pt idx="0">
                  <c:v>254</c:v>
                </c:pt>
                <c:pt idx="1">
                  <c:v>508</c:v>
                </c:pt>
                <c:pt idx="2">
                  <c:v>762</c:v>
                </c:pt>
                <c:pt idx="3">
                  <c:v>1016</c:v>
                </c:pt>
                <c:pt idx="4">
                  <c:v>1271</c:v>
                </c:pt>
                <c:pt idx="5">
                  <c:v>1525</c:v>
                </c:pt>
                <c:pt idx="6">
                  <c:v>1779</c:v>
                </c:pt>
                <c:pt idx="7">
                  <c:v>2033</c:v>
                </c:pt>
                <c:pt idx="8">
                  <c:v>2287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9F-49ED-BFA6-2701CD8A42B6}"/>
            </c:ext>
          </c:extLst>
        </c:ser>
        <c:ser>
          <c:idx val="2"/>
          <c:order val="2"/>
          <c:tx>
            <c:strRef>
              <c:f>'Graf 1'!$E$2:$E$3</c:f>
              <c:strCache>
                <c:ptCount val="1"/>
                <c:pt idx="0">
                  <c:v>Øktur starvsfólkatørvur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'Graf 1'!$B$4:$B$13</c:f>
              <c:strCach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strCache>
            </c:strRef>
          </c:cat>
          <c:val>
            <c:numRef>
              <c:f>'Graf 1'!$E$4:$E$13</c:f>
              <c:numCache>
                <c:formatCode>General</c:formatCode>
                <c:ptCount val="9"/>
                <c:pt idx="0">
                  <c:v>167</c:v>
                </c:pt>
                <c:pt idx="1">
                  <c:v>334</c:v>
                </c:pt>
                <c:pt idx="2">
                  <c:v>501</c:v>
                </c:pt>
                <c:pt idx="3">
                  <c:v>668</c:v>
                </c:pt>
                <c:pt idx="4">
                  <c:v>836</c:v>
                </c:pt>
                <c:pt idx="5">
                  <c:v>1003</c:v>
                </c:pt>
                <c:pt idx="6">
                  <c:v>1170</c:v>
                </c:pt>
                <c:pt idx="7">
                  <c:v>1337</c:v>
                </c:pt>
                <c:pt idx="8">
                  <c:v>1504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9F-49ED-BFA6-2701CD8A4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861103"/>
        <c:axId val="2076863183"/>
      </c:lineChart>
      <c:catAx>
        <c:axId val="207686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76863183"/>
        <c:crosses val="autoZero"/>
        <c:auto val="1"/>
        <c:lblAlgn val="ctr"/>
        <c:lblOffset val="100"/>
        <c:noMultiLvlLbl val="0"/>
      </c:catAx>
      <c:valAx>
        <c:axId val="2076863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76861103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da-D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[Framskrivingar (version 1) - arb. graf.xlsx]Graf 1 alt1!Pivottabel8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softEdge rad="0"/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softEdge rad="0"/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softEdge rad="0"/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softEdge rad="0"/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softEdge rad="0"/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'Graf 1 alt1'!$D$3:$D$4</c:f>
              <c:strCache>
                <c:ptCount val="1"/>
                <c:pt idx="0">
                  <c:v>Nøgd - Onnur átøk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'Graf 1 alt1'!$B$5:$B$14</c:f>
              <c:strCach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strCache>
            </c:strRef>
          </c:cat>
          <c:val>
            <c:numRef>
              <c:f>'Graf 1 alt1'!$D$5:$D$14</c:f>
              <c:numCache>
                <c:formatCode>_-* #,##0_-;\-* #,##0_-;_-* "-"??_-;_-@_-</c:formatCode>
                <c:ptCount val="9"/>
                <c:pt idx="0">
                  <c:v>61.924999999999997</c:v>
                </c:pt>
                <c:pt idx="1">
                  <c:v>86.445555555555558</c:v>
                </c:pt>
                <c:pt idx="2">
                  <c:v>98.011111111111106</c:v>
                </c:pt>
                <c:pt idx="3">
                  <c:v>109.09666666666666</c:v>
                </c:pt>
                <c:pt idx="4">
                  <c:v>119.25222222222223</c:v>
                </c:pt>
                <c:pt idx="5">
                  <c:v>130.57777777777778</c:v>
                </c:pt>
                <c:pt idx="6">
                  <c:v>142.41333333333333</c:v>
                </c:pt>
                <c:pt idx="7">
                  <c:v>155.23888888888888</c:v>
                </c:pt>
                <c:pt idx="8">
                  <c:v>168.18444444444441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4-41EE-9F60-AB9D95068694}"/>
            </c:ext>
          </c:extLst>
        </c:ser>
        <c:ser>
          <c:idx val="2"/>
          <c:order val="2"/>
          <c:tx>
            <c:strRef>
              <c:f>'Graf 1 alt1'!$E$3:$E$4</c:f>
              <c:strCache>
                <c:ptCount val="1"/>
                <c:pt idx="0">
                  <c:v>Nøgd - Eldrabústaðir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54-41EE-9F60-AB9D95068694}"/>
              </c:ext>
            </c:extLst>
          </c:dPt>
          <c:cat>
            <c:strRef>
              <c:f>'Graf 1 alt1'!$B$5:$B$14</c:f>
              <c:strCach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strCache>
            </c:strRef>
          </c:cat>
          <c:val>
            <c:numRef>
              <c:f>'Graf 1 alt1'!$E$5:$E$14</c:f>
              <c:numCache>
                <c:formatCode>_-* #,##0_-;\-* #,##0_-;_-* "-"??_-;_-@_-</c:formatCode>
                <c:ptCount val="9"/>
                <c:pt idx="0">
                  <c:v>89.84701492537306</c:v>
                </c:pt>
                <c:pt idx="1">
                  <c:v>146.73507462686553</c:v>
                </c:pt>
                <c:pt idx="2">
                  <c:v>195.04477611940274</c:v>
                </c:pt>
                <c:pt idx="3">
                  <c:v>236.13059701492534</c:v>
                </c:pt>
                <c:pt idx="4">
                  <c:v>263.22014925373151</c:v>
                </c:pt>
                <c:pt idx="5">
                  <c:v>307.91791044776119</c:v>
                </c:pt>
                <c:pt idx="6">
                  <c:v>360.29104477611941</c:v>
                </c:pt>
                <c:pt idx="7">
                  <c:v>427.563432835821</c:v>
                </c:pt>
                <c:pt idx="8">
                  <c:v>496.64179104477603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54-41EE-9F60-AB9D95068694}"/>
            </c:ext>
          </c:extLst>
        </c:ser>
        <c:ser>
          <c:idx val="0"/>
          <c:order val="0"/>
          <c:tx>
            <c:strRef>
              <c:f>'Graf 1 alt1'!$C$3:$C$4</c:f>
              <c:strCache>
                <c:ptCount val="1"/>
                <c:pt idx="0">
                  <c:v>Nøgd - Útbúgving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softEdge rad="0"/>
            </a:effectLst>
          </c:spPr>
          <c:invertIfNegative val="0"/>
          <c:cat>
            <c:strRef>
              <c:f>'Graf 1 alt1'!$B$5:$B$14</c:f>
              <c:strCach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strCache>
            </c:strRef>
          </c:cat>
          <c:val>
            <c:numRef>
              <c:f>'Graf 1 alt1'!$C$5:$C$14</c:f>
              <c:numCache>
                <c:formatCode>_-* #,##0_-;\-* #,##0_-;_-* "-"??_-;_-@_-</c:formatCode>
                <c:ptCount val="9"/>
                <c:pt idx="0">
                  <c:v>120</c:v>
                </c:pt>
                <c:pt idx="1">
                  <c:v>270</c:v>
                </c:pt>
                <c:pt idx="2">
                  <c:v>450</c:v>
                </c:pt>
                <c:pt idx="3">
                  <c:v>650</c:v>
                </c:pt>
                <c:pt idx="4">
                  <c:v>870</c:v>
                </c:pt>
                <c:pt idx="5">
                  <c:v>1125</c:v>
                </c:pt>
                <c:pt idx="6">
                  <c:v>1380</c:v>
                </c:pt>
                <c:pt idx="7">
                  <c:v>1635</c:v>
                </c:pt>
                <c:pt idx="8">
                  <c:v>1890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54-41EE-9F60-AB9D95068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141755391"/>
        <c:axId val="1141762047"/>
      </c:barChart>
      <c:catAx>
        <c:axId val="114175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41762047"/>
        <c:crosses val="autoZero"/>
        <c:auto val="1"/>
        <c:lblAlgn val="ctr"/>
        <c:lblOffset val="100"/>
        <c:noMultiLvlLbl val="0"/>
      </c:catAx>
      <c:valAx>
        <c:axId val="114176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417553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1CF3D-A562-4073-A1FC-AD3E0CAF4EE9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0B2C3-33B7-4E4C-82D3-2492A59C95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955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DD455-72EF-4BB6-A7CE-1E9F2A1EA04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6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37CD5-A661-4C23-BE34-D7C5992E4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AFB0E8-FADE-49ED-AA1F-22BFAFC3C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3739A6-0D60-45AF-9095-D8C00D93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FA1E07-AA1A-42DF-A11F-58A7F51A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77F100-0DDB-4B1A-912A-8CAD58A3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483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77715-3BFA-418E-9A63-3097C611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B8548F0-DBC1-4419-99CE-9DDECD249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4843E9-AABF-4747-ACFA-80AE5D39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51CCDD-5A2B-46F7-B81F-998A167C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04F5B6-47D2-49D2-AFB6-99903E05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12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65920AE-C3CD-45D3-A4EC-6CDFB7F92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B41BB55-2409-4824-BDA9-FF97F2A65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66A8E1-D18A-4B3B-844C-8EC56FF8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CE717B-B364-48D0-AE51-257A9114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077445-3389-49B5-9D47-EFC18ACD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42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15994-70C3-4696-B011-4ADAF2B6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24EE34-51B0-43E6-998C-BA412980D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7FE79C-17C3-4853-8779-FBF26412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E1B3A1-1A74-42B9-A054-6E4E6E32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67F14-56A4-4465-BA2C-572EFDB7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09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98BC6-59B8-425A-A0C9-689B4CF9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09F659-BD50-48A1-966C-1DA684AC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E18926-8F1F-440F-9787-A6540CC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554A49-2299-4A90-94D4-0B217254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44C7FB-6B58-43E5-8BEF-D347D88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476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8D912-67A1-4B60-B17F-F89393B9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F61D4C-589F-4E1C-B9E6-2394A61FD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D8DE631-1EDE-4F26-987D-678E1A207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F610888-71F3-4F5F-A1F2-CFBCBC1B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D45F759-12CA-4E06-8D89-77B971EB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06C64D-D901-41F9-971B-E618CF40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66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30ABE-40C4-4555-9AEB-6F0217BC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4A5C26B-7C6C-4532-B99A-4C975AB10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F52BFAB-FAE3-4983-B411-C28F954A7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78E71DA-F3F8-4932-AEAE-4B6040A90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3CFCCEE-060D-457E-BFC8-C408DCBDD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AAE0104-2B86-4A81-A513-5F6EA943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E909C75-4930-4A87-9A15-F1A75263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5673B0-C6B4-4790-B084-5C8EDAEF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27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3EC4D-93E3-4304-96A4-069DCF19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FEA8C30-7620-40CB-9D69-3E845390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B9E6670-BA2C-4A31-950F-BFF2EEF3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CA07C5D-7C93-42B6-BF24-BA7BF672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02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2859761-A130-4416-85CD-159BBEC0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7064772-8B96-480D-A4AE-360614AB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53FC327-900F-49D0-AFF0-CBA77AF6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E2FD6-24A1-4E05-92A9-A032D1D9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6CA3D5-0F15-4454-B557-4F1F71AB8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30384F-23D1-4128-9014-C69CF73BE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3CBB0E3-0D19-45D7-A588-AC1BF4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42C00D-62E9-4E8C-807F-5305FACB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6C37A98-3250-4ABD-9E27-3D3F42EB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34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07B0D-98F2-41C9-9C7E-A5296945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9E6D7D8-9918-40E1-AB5B-4E2CDEA83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6BF985D-3BDB-4780-B083-796C5C1DF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1B9CCC-D083-42BD-B841-F626ECA3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9D79933-E1C6-4454-9B9A-B7DD2F14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F45FB9-F095-47B8-B08F-E57E5A70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63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C33B5AE-DC2A-4211-AD9A-5A0F099A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2656BC-54B4-40E6-9BE6-F9C35F23B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990510-1271-4C41-B977-90804C222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EFBBE-4078-450C-B214-123C54351D87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E0E3BF-414A-441B-B2CA-5675667E2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69A37A-E1CC-4F8E-A833-36A80CA71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F6213-AD5A-43EA-8F86-8B6374E4D0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6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604AB0-C7FC-6745-803C-90FECB8531A4}"/>
              </a:ext>
            </a:extLst>
          </p:cNvPr>
          <p:cNvSpPr/>
          <p:nvPr/>
        </p:nvSpPr>
        <p:spPr>
          <a:xfrm>
            <a:off x="370742" y="6310371"/>
            <a:ext cx="10436087" cy="63797"/>
          </a:xfrm>
          <a:prstGeom prst="rect">
            <a:avLst/>
          </a:prstGeom>
          <a:solidFill>
            <a:srgbClr val="005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O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1F5D38-ED61-384F-9C3D-BCC635630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1" y="5831547"/>
            <a:ext cx="1533969" cy="1021443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D0B7C3EA-C890-4097-B3ED-C116519D853F}"/>
              </a:ext>
            </a:extLst>
          </p:cNvPr>
          <p:cNvSpPr txBox="1"/>
          <p:nvPr/>
        </p:nvSpPr>
        <p:spPr>
          <a:xfrm>
            <a:off x="262256" y="6447106"/>
            <a:ext cx="293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latin typeface="PT Sans" panose="020B0503020203020204" pitchFamily="34" charset="0"/>
              </a:rPr>
              <a:t>Framløga</a:t>
            </a:r>
            <a:r>
              <a:rPr lang="da-DK" sz="1400" b="1" dirty="0">
                <a:latin typeface="PT Sans" panose="020B0503020203020204" pitchFamily="34" charset="0"/>
              </a:rPr>
              <a:t> 24. </a:t>
            </a:r>
            <a:r>
              <a:rPr lang="da-DK" sz="1400" b="1" dirty="0" err="1">
                <a:latin typeface="PT Sans" panose="020B0503020203020204" pitchFamily="34" charset="0"/>
              </a:rPr>
              <a:t>mars</a:t>
            </a:r>
            <a:r>
              <a:rPr lang="da-DK" sz="1400" b="1" dirty="0">
                <a:latin typeface="PT Sans" panose="020B0503020203020204" pitchFamily="34" charset="0"/>
              </a:rPr>
              <a:t> 2022</a:t>
            </a:r>
            <a:endParaRPr lang="en-FO" sz="1400" b="1" dirty="0">
              <a:latin typeface="PT Sans" panose="020B0503020203020204" pitchFamily="34" charset="0"/>
            </a:endParaRP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5423938-29AA-4B33-B98A-10AB4FF61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79" y="-102645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7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4FA8B-B7A6-4D19-A229-A6CA5DBB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Fortreytir</a:t>
            </a:r>
            <a:endParaRPr lang="da-DK" b="1" dirty="0">
              <a:solidFill>
                <a:srgbClr val="006490"/>
              </a:solidFill>
              <a:latin typeface="PT Sans" panose="020B0503020203020204" pitchFamily="34" charset="0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5C363A-ADF5-465C-9BFB-CFDAB0FF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0124" y="3607955"/>
            <a:ext cx="5617779" cy="5368438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4A0D00-FFDC-4D6A-B056-472A8B508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934329"/>
              </p:ext>
            </p:extLst>
          </p:nvPr>
        </p:nvGraphicFramePr>
        <p:xfrm>
          <a:off x="838200" y="1690688"/>
          <a:ext cx="7934325" cy="475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56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4FA8B-B7A6-4D19-A229-A6CA5DBB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Fortreytir</a:t>
            </a:r>
            <a:endParaRPr lang="da-DK" b="1" dirty="0">
              <a:solidFill>
                <a:srgbClr val="006490"/>
              </a:solidFill>
              <a:latin typeface="PT Sans" panose="020B0503020203020204" pitchFamily="34" charset="0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5C363A-ADF5-465C-9BFB-CFDAB0FF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0124" y="3607955"/>
            <a:ext cx="5617779" cy="5368438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7171" name="2AAE6DCF-2419-470D-AEE9-9255D771FEC7">
            <a:extLst>
              <a:ext uri="{FF2B5EF4-FFF2-40B4-BE49-F238E27FC236}">
                <a16:creationId xmlns:a16="http://schemas.microsoft.com/office/drawing/2014/main" id="{CC6E754C-2039-43E2-80D1-249F3C045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1814512"/>
            <a:ext cx="10181585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30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C4FA8B-B7A6-4D19-A229-A6CA5DBB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Fortreytir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CF81C9D-5DA1-4855-BB3B-8BEA76BD5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 err="1">
                <a:latin typeface="PT Sans" panose="020B0503020203020204" pitchFamily="34" charset="0"/>
              </a:rPr>
              <a:t>Smáir</a:t>
            </a:r>
            <a:r>
              <a:rPr lang="en-US" sz="2200" dirty="0">
                <a:latin typeface="PT Sans" panose="020B0503020203020204" pitchFamily="34" charset="0"/>
              </a:rPr>
              <a:t> og </a:t>
            </a:r>
            <a:r>
              <a:rPr lang="en-US" sz="2200" dirty="0" err="1">
                <a:latin typeface="PT Sans" panose="020B0503020203020204" pitchFamily="34" charset="0"/>
              </a:rPr>
              <a:t>dýrir</a:t>
            </a:r>
            <a:r>
              <a:rPr lang="en-US" sz="2200" dirty="0">
                <a:latin typeface="PT Sans" panose="020B0503020203020204" pitchFamily="34" charset="0"/>
              </a:rPr>
              <a:t> </a:t>
            </a:r>
            <a:r>
              <a:rPr lang="en-US" sz="2200" dirty="0" err="1">
                <a:latin typeface="PT Sans" panose="020B0503020203020204" pitchFamily="34" charset="0"/>
              </a:rPr>
              <a:t>stovnar</a:t>
            </a:r>
            <a:endParaRPr lang="en-US" sz="2200" dirty="0">
              <a:latin typeface="PT Sans" panose="020B0503020203020204" pitchFamily="34" charset="0"/>
            </a:endParaRPr>
          </a:p>
          <a:p>
            <a:r>
              <a:rPr lang="en-US" sz="2200" dirty="0" err="1">
                <a:latin typeface="PT Sans" panose="020B0503020203020204" pitchFamily="34" charset="0"/>
              </a:rPr>
              <a:t>Fakliga</a:t>
            </a:r>
            <a:r>
              <a:rPr lang="en-US" sz="2200" dirty="0">
                <a:latin typeface="PT Sans" panose="020B0503020203020204" pitchFamily="34" charset="0"/>
              </a:rPr>
              <a:t> </a:t>
            </a:r>
            <a:r>
              <a:rPr lang="en-US" sz="2200" dirty="0" err="1">
                <a:latin typeface="PT Sans" panose="020B0503020203020204" pitchFamily="34" charset="0"/>
              </a:rPr>
              <a:t>betri</a:t>
            </a:r>
            <a:r>
              <a:rPr lang="en-US" sz="2200" dirty="0">
                <a:latin typeface="PT Sans" panose="020B0503020203020204" pitchFamily="34" charset="0"/>
              </a:rPr>
              <a:t> </a:t>
            </a:r>
            <a:r>
              <a:rPr lang="en-US" sz="2200" dirty="0" err="1">
                <a:latin typeface="PT Sans" panose="020B0503020203020204" pitchFamily="34" charset="0"/>
              </a:rPr>
              <a:t>við</a:t>
            </a:r>
            <a:r>
              <a:rPr lang="en-US" sz="2200" dirty="0">
                <a:latin typeface="PT Sans" panose="020B0503020203020204" pitchFamily="34" charset="0"/>
              </a:rPr>
              <a:t> </a:t>
            </a:r>
            <a:r>
              <a:rPr lang="en-US" sz="2200" dirty="0" err="1">
                <a:latin typeface="PT Sans" panose="020B0503020203020204" pitchFamily="34" charset="0"/>
              </a:rPr>
              <a:t>størri</a:t>
            </a:r>
            <a:r>
              <a:rPr lang="en-US" sz="2200" dirty="0">
                <a:latin typeface="PT Sans" panose="020B0503020203020204" pitchFamily="34" charset="0"/>
              </a:rPr>
              <a:t> </a:t>
            </a:r>
            <a:r>
              <a:rPr lang="en-US" sz="2200" dirty="0" err="1">
                <a:latin typeface="PT Sans" panose="020B0503020203020204" pitchFamily="34" charset="0"/>
              </a:rPr>
              <a:t>stovnum</a:t>
            </a:r>
            <a:endParaRPr lang="en-US" sz="2200" dirty="0">
              <a:latin typeface="PT Sans" panose="020B0503020203020204" pitchFamily="34" charset="0"/>
            </a:endParaRPr>
          </a:p>
          <a:p>
            <a:r>
              <a:rPr lang="en-US" sz="2200" dirty="0">
                <a:latin typeface="PT Sans" panose="020B0503020203020204" pitchFamily="34" charset="0"/>
              </a:rPr>
              <a:t>(</a:t>
            </a:r>
            <a:r>
              <a:rPr lang="en-US" sz="2200" dirty="0" err="1">
                <a:latin typeface="PT Sans" panose="020B0503020203020204" pitchFamily="34" charset="0"/>
              </a:rPr>
              <a:t>Higartil</a:t>
            </a:r>
            <a:r>
              <a:rPr lang="en-US" sz="2200" dirty="0">
                <a:latin typeface="PT Sans" panose="020B0503020203020204" pitchFamily="34" charset="0"/>
              </a:rPr>
              <a:t>) </a:t>
            </a:r>
            <a:r>
              <a:rPr lang="en-US" sz="2200" dirty="0" err="1">
                <a:latin typeface="PT Sans" panose="020B0503020203020204" pitchFamily="34" charset="0"/>
              </a:rPr>
              <a:t>Undirtøka</a:t>
            </a:r>
            <a:r>
              <a:rPr lang="en-US" sz="2200" dirty="0">
                <a:latin typeface="PT Sans" panose="020B0503020203020204" pitchFamily="34" charset="0"/>
              </a:rPr>
              <a:t> </a:t>
            </a:r>
            <a:r>
              <a:rPr lang="en-US" sz="2200" dirty="0" err="1">
                <a:latin typeface="PT Sans" panose="020B0503020203020204" pitchFamily="34" charset="0"/>
              </a:rPr>
              <a:t>fyri</a:t>
            </a:r>
            <a:r>
              <a:rPr lang="en-US" sz="2200" dirty="0">
                <a:latin typeface="PT Sans" panose="020B0503020203020204" pitchFamily="34" charset="0"/>
              </a:rPr>
              <a:t> </a:t>
            </a:r>
            <a:r>
              <a:rPr lang="en-US" sz="2200" dirty="0" err="1">
                <a:latin typeface="PT Sans" panose="020B0503020203020204" pitchFamily="34" charset="0"/>
              </a:rPr>
              <a:t>hugskotinum</a:t>
            </a:r>
            <a:endParaRPr lang="en-US" sz="2200" dirty="0">
              <a:latin typeface="PT Sans" panose="020B0503020203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CB534BFF-2CF3-4BAE-BAB3-D767A04431DF">
            <a:extLst>
              <a:ext uri="{FF2B5EF4-FFF2-40B4-BE49-F238E27FC236}">
                <a16:creationId xmlns:a16="http://schemas.microsoft.com/office/drawing/2014/main" id="{1B233E53-686F-42D4-ACA6-7299332B3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E20B9-756A-431C-86CB-E62BDAE3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Størri</a:t>
            </a:r>
            <a:r>
              <a:rPr lang="da-DK" b="1" dirty="0">
                <a:solidFill>
                  <a:srgbClr val="006490"/>
                </a:solidFill>
                <a:latin typeface="PT Sans" panose="020B0503020203020204" pitchFamily="34" charset="0"/>
              </a:rPr>
              <a:t> og </a:t>
            </a:r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fakliga</a:t>
            </a:r>
            <a:r>
              <a:rPr lang="da-DK" b="1" dirty="0">
                <a:solidFill>
                  <a:srgbClr val="006490"/>
                </a:solidFill>
                <a:latin typeface="PT Sans" panose="020B0503020203020204" pitchFamily="34" charset="0"/>
              </a:rPr>
              <a:t> </a:t>
            </a:r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sterkari</a:t>
            </a:r>
            <a:r>
              <a:rPr lang="da-DK" b="1" dirty="0">
                <a:solidFill>
                  <a:srgbClr val="006490"/>
                </a:solidFill>
                <a:latin typeface="PT Sans" panose="020B0503020203020204" pitchFamily="34" charset="0"/>
              </a:rPr>
              <a:t> </a:t>
            </a:r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eindir</a:t>
            </a:r>
            <a:endParaRPr lang="da-DK" b="1" dirty="0">
              <a:solidFill>
                <a:srgbClr val="006490"/>
              </a:solidFill>
              <a:latin typeface="PT Sans" panose="020B0503020203020204" pitchFamily="34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A5D865-C5F2-48F4-88F0-0862A4C1E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>
                <a:solidFill>
                  <a:srgbClr val="B04C2E"/>
                </a:solidFill>
                <a:latin typeface="PT Sans" panose="020B0503020203020204" pitchFamily="34" charset="0"/>
              </a:rPr>
              <a:t>Lýsing</a:t>
            </a:r>
            <a:r>
              <a:rPr lang="da-DK" dirty="0">
                <a:solidFill>
                  <a:srgbClr val="B04C2E"/>
                </a:solidFill>
                <a:latin typeface="PT Sans" panose="020B0503020203020204" pitchFamily="34" charset="0"/>
              </a:rPr>
              <a:t> og </a:t>
            </a:r>
            <a:r>
              <a:rPr lang="da-DK" dirty="0" err="1">
                <a:solidFill>
                  <a:srgbClr val="B04C2E"/>
                </a:solidFill>
                <a:latin typeface="PT Sans" panose="020B0503020203020204" pitchFamily="34" charset="0"/>
              </a:rPr>
              <a:t>loysnir</a:t>
            </a:r>
            <a:endParaRPr lang="da-DK" dirty="0">
              <a:solidFill>
                <a:srgbClr val="B04C2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3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5A04-D715-9D47-A7C3-2BA25241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55" y="103116"/>
            <a:ext cx="6360217" cy="1357085"/>
          </a:xfrm>
        </p:spPr>
        <p:txBody>
          <a:bodyPr>
            <a:normAutofit/>
          </a:bodyPr>
          <a:lstStyle/>
          <a:p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Størri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og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fakliga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sterkari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eindir</a:t>
            </a:r>
            <a:endParaRPr lang="en-FO" sz="3600" b="1" dirty="0">
              <a:solidFill>
                <a:srgbClr val="006490"/>
              </a:solidFill>
              <a:latin typeface="PT Sans" panose="020B0503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04AB0-C7FC-6745-803C-90FECB8531A4}"/>
              </a:ext>
            </a:extLst>
          </p:cNvPr>
          <p:cNvSpPr/>
          <p:nvPr/>
        </p:nvSpPr>
        <p:spPr>
          <a:xfrm>
            <a:off x="370742" y="6310371"/>
            <a:ext cx="10436087" cy="63797"/>
          </a:xfrm>
          <a:prstGeom prst="rect">
            <a:avLst/>
          </a:prstGeom>
          <a:solidFill>
            <a:srgbClr val="005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0A633-79C5-3C4B-A29E-819A39CD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1" y="5831547"/>
            <a:ext cx="1533969" cy="10214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6DD43E-9C91-8249-AB25-A78E0BF8B778}"/>
              </a:ext>
            </a:extLst>
          </p:cNvPr>
          <p:cNvSpPr txBox="1"/>
          <p:nvPr/>
        </p:nvSpPr>
        <p:spPr>
          <a:xfrm>
            <a:off x="262256" y="6447106"/>
            <a:ext cx="293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latin typeface="PT Sans" panose="020B0503020203020204" pitchFamily="34" charset="0"/>
              </a:rPr>
              <a:t>Framløga</a:t>
            </a:r>
            <a:r>
              <a:rPr lang="da-DK" sz="1400" b="1" dirty="0">
                <a:latin typeface="PT Sans" panose="020B0503020203020204" pitchFamily="34" charset="0"/>
              </a:rPr>
              <a:t> 24. </a:t>
            </a:r>
            <a:r>
              <a:rPr lang="da-DK" sz="1400" b="1" dirty="0" err="1">
                <a:latin typeface="PT Sans" panose="020B0503020203020204" pitchFamily="34" charset="0"/>
              </a:rPr>
              <a:t>mars</a:t>
            </a:r>
            <a:r>
              <a:rPr lang="da-DK" sz="1400" b="1" dirty="0">
                <a:latin typeface="PT Sans" panose="020B0503020203020204" pitchFamily="34" charset="0"/>
              </a:rPr>
              <a:t> 2022</a:t>
            </a:r>
            <a:endParaRPr lang="en-FO" sz="1400" b="1" dirty="0">
              <a:latin typeface="PT Sans" panose="020B0503020203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E64C7830-F4FC-4738-8D93-F9B1C25BB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356" y="1717507"/>
            <a:ext cx="9144000" cy="443035"/>
          </a:xfrm>
        </p:spPr>
        <p:txBody>
          <a:bodyPr>
            <a:noAutofit/>
          </a:bodyPr>
          <a:lstStyle/>
          <a:p>
            <a:pPr algn="just"/>
            <a:r>
              <a:rPr lang="fo-FO" sz="2200" dirty="0">
                <a:latin typeface="PT Sans" panose="020B0503020203020204" pitchFamily="34" charset="0"/>
              </a:rPr>
              <a:t>Almannaverkið hevur 43 bústovnar (</a:t>
            </a:r>
            <a:r>
              <a:rPr lang="fo-FO" sz="2200" dirty="0" err="1">
                <a:latin typeface="PT Sans" panose="020B0503020203020204" pitchFamily="34" charset="0"/>
              </a:rPr>
              <a:t>herav</a:t>
            </a:r>
            <a:r>
              <a:rPr lang="fo-FO" sz="2200" dirty="0">
                <a:latin typeface="PT Sans" panose="020B0503020203020204" pitchFamily="34" charset="0"/>
              </a:rPr>
              <a:t> 3 sjálvsognarstovnar) fyri vaksin við tilsamans 234 plássum. Av hesum hava 37 stovnar minni enn 11 pláss og 9 stovnar hava bert eitt pláss, sonevndar einstaklingafyriskipanir. Miðaltalið av plássum á hesum 43 stovnunum er 5,4. </a:t>
            </a:r>
          </a:p>
          <a:p>
            <a:pPr algn="just"/>
            <a:r>
              <a:rPr lang="da-DK" sz="2200" dirty="0" err="1">
                <a:latin typeface="PT Sans" panose="020B0503020203020204" pitchFamily="34" charset="0"/>
              </a:rPr>
              <a:t>Talið</a:t>
            </a:r>
            <a:r>
              <a:rPr lang="da-DK" sz="2200" dirty="0">
                <a:latin typeface="PT Sans" panose="020B0503020203020204" pitchFamily="34" charset="0"/>
              </a:rPr>
              <a:t> av </a:t>
            </a:r>
            <a:r>
              <a:rPr lang="da-DK" sz="2200" dirty="0" err="1">
                <a:latin typeface="PT Sans" panose="020B0503020203020204" pitchFamily="34" charset="0"/>
              </a:rPr>
              <a:t>eldrabúplássum</a:t>
            </a:r>
            <a:r>
              <a:rPr lang="da-DK" sz="2200" dirty="0">
                <a:latin typeface="PT Sans" panose="020B0503020203020204" pitchFamily="34" charset="0"/>
              </a:rPr>
              <a:t> er </a:t>
            </a:r>
            <a:r>
              <a:rPr lang="da-DK" sz="2200" dirty="0" err="1">
                <a:latin typeface="PT Sans" panose="020B0503020203020204" pitchFamily="34" charset="0"/>
              </a:rPr>
              <a:t>lutfalsliga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stórt</a:t>
            </a:r>
            <a:r>
              <a:rPr lang="da-DK" sz="2200" dirty="0">
                <a:latin typeface="PT Sans" panose="020B0503020203020204" pitchFamily="34" charset="0"/>
              </a:rPr>
              <a:t> í </a:t>
            </a:r>
            <a:r>
              <a:rPr lang="da-DK" sz="2200" dirty="0" err="1">
                <a:latin typeface="PT Sans" panose="020B0503020203020204" pitchFamily="34" charset="0"/>
              </a:rPr>
              <a:t>Føroyum</a:t>
            </a:r>
            <a:r>
              <a:rPr lang="da-DK" sz="2200" dirty="0">
                <a:latin typeface="PT Sans" panose="020B0503020203020204" pitchFamily="34" charset="0"/>
              </a:rPr>
              <a:t> í </a:t>
            </a:r>
            <a:r>
              <a:rPr lang="da-DK" sz="2200" dirty="0" err="1">
                <a:latin typeface="PT Sans" panose="020B0503020203020204" pitchFamily="34" charset="0"/>
              </a:rPr>
              <a:t>mun</a:t>
            </a:r>
            <a:r>
              <a:rPr lang="da-DK" sz="2200" dirty="0">
                <a:latin typeface="PT Sans" panose="020B0503020203020204" pitchFamily="34" charset="0"/>
              </a:rPr>
              <a:t> til </a:t>
            </a:r>
            <a:r>
              <a:rPr lang="da-DK" sz="2200" dirty="0" err="1">
                <a:latin typeface="PT Sans" panose="020B0503020203020204" pitchFamily="34" charset="0"/>
              </a:rPr>
              <a:t>aðrastaðni</a:t>
            </a:r>
            <a:r>
              <a:rPr lang="da-DK" sz="2200" dirty="0">
                <a:latin typeface="PT Sans" panose="020B0503020203020204" pitchFamily="34" charset="0"/>
              </a:rPr>
              <a:t>. </a:t>
            </a:r>
            <a:r>
              <a:rPr lang="da-DK" sz="2200" dirty="0" err="1">
                <a:latin typeface="PT Sans" panose="020B0503020203020204" pitchFamily="34" charset="0"/>
              </a:rPr>
              <a:t>Lutfallið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millum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eldrabúpláss</a:t>
            </a:r>
            <a:r>
              <a:rPr lang="da-DK" sz="2200" dirty="0">
                <a:latin typeface="PT Sans" panose="020B0503020203020204" pitchFamily="34" charset="0"/>
              </a:rPr>
              <a:t> og </a:t>
            </a:r>
            <a:r>
              <a:rPr lang="da-DK" sz="2200" dirty="0" err="1">
                <a:latin typeface="PT Sans" panose="020B0503020203020204" pitchFamily="34" charset="0"/>
              </a:rPr>
              <a:t>talið</a:t>
            </a:r>
            <a:r>
              <a:rPr lang="da-DK" sz="2200" dirty="0">
                <a:latin typeface="PT Sans" panose="020B0503020203020204" pitchFamily="34" charset="0"/>
              </a:rPr>
              <a:t> av </a:t>
            </a:r>
            <a:r>
              <a:rPr lang="da-DK" sz="2200" dirty="0" err="1">
                <a:latin typeface="PT Sans" panose="020B0503020203020204" pitchFamily="34" charset="0"/>
              </a:rPr>
              <a:t>borgarum</a:t>
            </a:r>
            <a:r>
              <a:rPr lang="da-DK" sz="2200" dirty="0">
                <a:latin typeface="PT Sans" panose="020B0503020203020204" pitchFamily="34" charset="0"/>
              </a:rPr>
              <a:t> 80+ er 0,27. Til </a:t>
            </a:r>
            <a:r>
              <a:rPr lang="da-DK" sz="2200" dirty="0" err="1">
                <a:latin typeface="PT Sans" panose="020B0503020203020204" pitchFamily="34" charset="0"/>
              </a:rPr>
              <a:t>Samsvarandi</a:t>
            </a:r>
            <a:r>
              <a:rPr lang="da-DK" sz="2200" dirty="0">
                <a:latin typeface="PT Sans" panose="020B0503020203020204" pitchFamily="34" charset="0"/>
              </a:rPr>
              <a:t> tal í Danmark er 0,14. </a:t>
            </a:r>
          </a:p>
          <a:p>
            <a:pPr algn="just"/>
            <a:r>
              <a:rPr lang="da-DK" sz="2200" dirty="0" err="1">
                <a:latin typeface="PT Sans" panose="020B0503020203020204" pitchFamily="34" charset="0"/>
              </a:rPr>
              <a:t>Verða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almennu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eldrabústaðirnir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roknaðir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uppí</a:t>
            </a:r>
            <a:r>
              <a:rPr lang="da-DK" sz="2200" dirty="0">
                <a:latin typeface="PT Sans" panose="020B0503020203020204" pitchFamily="34" charset="0"/>
              </a:rPr>
              <a:t>, so </a:t>
            </a:r>
            <a:r>
              <a:rPr lang="da-DK" sz="2200" dirty="0" err="1">
                <a:latin typeface="PT Sans" panose="020B0503020203020204" pitchFamily="34" charset="0"/>
              </a:rPr>
              <a:t>gerst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danska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lutfallið</a:t>
            </a:r>
            <a:r>
              <a:rPr lang="da-DK" sz="2200" dirty="0">
                <a:latin typeface="PT Sans" panose="020B0503020203020204" pitchFamily="34" charset="0"/>
              </a:rPr>
              <a:t> 0,22, har </a:t>
            </a:r>
            <a:r>
              <a:rPr lang="da-DK" sz="2200" dirty="0" err="1">
                <a:latin typeface="PT Sans" panose="020B0503020203020204" pitchFamily="34" charset="0"/>
              </a:rPr>
              <a:t>tað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føroyska</a:t>
            </a:r>
            <a:r>
              <a:rPr lang="da-DK" sz="2200" dirty="0">
                <a:latin typeface="PT Sans" panose="020B0503020203020204" pitchFamily="34" charset="0"/>
              </a:rPr>
              <a:t> er 0,27. </a:t>
            </a:r>
          </a:p>
          <a:p>
            <a:pPr algn="just"/>
            <a:r>
              <a:rPr lang="da-DK" sz="2200" dirty="0" err="1">
                <a:latin typeface="PT Sans" panose="020B0503020203020204" pitchFamily="34" charset="0"/>
              </a:rPr>
              <a:t>Eldrarøktin</a:t>
            </a:r>
            <a:r>
              <a:rPr lang="da-DK" sz="2200" dirty="0">
                <a:latin typeface="PT Sans" panose="020B0503020203020204" pitchFamily="34" charset="0"/>
              </a:rPr>
              <a:t> í </a:t>
            </a:r>
            <a:r>
              <a:rPr lang="da-DK" sz="2200" dirty="0" err="1">
                <a:latin typeface="PT Sans" panose="020B0503020203020204" pitchFamily="34" charset="0"/>
              </a:rPr>
              <a:t>Føroyum</a:t>
            </a:r>
            <a:r>
              <a:rPr lang="da-DK" sz="2200" dirty="0">
                <a:latin typeface="PT Sans" panose="020B0503020203020204" pitchFamily="34" charset="0"/>
              </a:rPr>
              <a:t> er </a:t>
            </a:r>
            <a:r>
              <a:rPr lang="da-DK" sz="2200" dirty="0" err="1">
                <a:latin typeface="PT Sans" panose="020B0503020203020204" pitchFamily="34" charset="0"/>
              </a:rPr>
              <a:t>væl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dýrari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enn</a:t>
            </a:r>
            <a:r>
              <a:rPr lang="da-DK" sz="2200" dirty="0">
                <a:latin typeface="PT Sans" panose="020B0503020203020204" pitchFamily="34" charset="0"/>
              </a:rPr>
              <a:t> í Danmark </a:t>
            </a:r>
            <a:endParaRPr lang="en-FO" sz="22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0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5A04-D715-9D47-A7C3-2BA25241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55" y="103116"/>
            <a:ext cx="6360217" cy="1357085"/>
          </a:xfrm>
        </p:spPr>
        <p:txBody>
          <a:bodyPr>
            <a:normAutofit/>
          </a:bodyPr>
          <a:lstStyle/>
          <a:p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Størri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og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fakliga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sterkari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eindir</a:t>
            </a:r>
            <a:endParaRPr lang="en-FO" sz="3600" b="1" dirty="0">
              <a:solidFill>
                <a:srgbClr val="006490"/>
              </a:solidFill>
              <a:latin typeface="PT Sans" panose="020B0503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04AB0-C7FC-6745-803C-90FECB8531A4}"/>
              </a:ext>
            </a:extLst>
          </p:cNvPr>
          <p:cNvSpPr/>
          <p:nvPr/>
        </p:nvSpPr>
        <p:spPr>
          <a:xfrm>
            <a:off x="370742" y="6310371"/>
            <a:ext cx="10436087" cy="63797"/>
          </a:xfrm>
          <a:prstGeom prst="rect">
            <a:avLst/>
          </a:prstGeom>
          <a:solidFill>
            <a:srgbClr val="005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0A633-79C5-3C4B-A29E-819A39CD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1" y="5831547"/>
            <a:ext cx="1533969" cy="10214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6DD43E-9C91-8249-AB25-A78E0BF8B778}"/>
              </a:ext>
            </a:extLst>
          </p:cNvPr>
          <p:cNvSpPr txBox="1"/>
          <p:nvPr/>
        </p:nvSpPr>
        <p:spPr>
          <a:xfrm>
            <a:off x="262256" y="6447106"/>
            <a:ext cx="293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latin typeface="PT Sans" panose="020B0503020203020204" pitchFamily="34" charset="0"/>
              </a:rPr>
              <a:t>Framløga</a:t>
            </a:r>
            <a:r>
              <a:rPr lang="da-DK" sz="1400" b="1" dirty="0">
                <a:latin typeface="PT Sans" panose="020B0503020203020204" pitchFamily="34" charset="0"/>
              </a:rPr>
              <a:t> 24. </a:t>
            </a:r>
            <a:r>
              <a:rPr lang="da-DK" sz="1400" b="1" dirty="0" err="1">
                <a:latin typeface="PT Sans" panose="020B0503020203020204" pitchFamily="34" charset="0"/>
              </a:rPr>
              <a:t>mars</a:t>
            </a:r>
            <a:r>
              <a:rPr lang="da-DK" sz="1400" b="1" dirty="0">
                <a:latin typeface="PT Sans" panose="020B0503020203020204" pitchFamily="34" charset="0"/>
              </a:rPr>
              <a:t> 2022</a:t>
            </a:r>
            <a:endParaRPr lang="en-FO" sz="1400" b="1" dirty="0">
              <a:latin typeface="PT Sans" panose="020B0503020203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952D63B-9D02-4E4A-B49D-68B86ED69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90" y="1397569"/>
            <a:ext cx="71532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8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5A04-D715-9D47-A7C3-2BA25241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54" y="-11183"/>
            <a:ext cx="6360217" cy="1357085"/>
          </a:xfrm>
        </p:spPr>
        <p:txBody>
          <a:bodyPr>
            <a:normAutofit/>
          </a:bodyPr>
          <a:lstStyle/>
          <a:p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Størri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og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fakliga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sterkari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eindir</a:t>
            </a:r>
            <a:endParaRPr lang="en-FO" sz="3600" b="1" dirty="0">
              <a:solidFill>
                <a:srgbClr val="006490"/>
              </a:solidFill>
              <a:latin typeface="PT Sans" panose="020B0503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04AB0-C7FC-6745-803C-90FECB8531A4}"/>
              </a:ext>
            </a:extLst>
          </p:cNvPr>
          <p:cNvSpPr/>
          <p:nvPr/>
        </p:nvSpPr>
        <p:spPr>
          <a:xfrm>
            <a:off x="370742" y="6310371"/>
            <a:ext cx="10436087" cy="63797"/>
          </a:xfrm>
          <a:prstGeom prst="rect">
            <a:avLst/>
          </a:prstGeom>
          <a:solidFill>
            <a:srgbClr val="005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0A633-79C5-3C4B-A29E-819A39CD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1" y="5831547"/>
            <a:ext cx="1533969" cy="10214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6DD43E-9C91-8249-AB25-A78E0BF8B778}"/>
              </a:ext>
            </a:extLst>
          </p:cNvPr>
          <p:cNvSpPr txBox="1"/>
          <p:nvPr/>
        </p:nvSpPr>
        <p:spPr>
          <a:xfrm>
            <a:off x="262256" y="6447106"/>
            <a:ext cx="293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latin typeface="PT Sans" panose="020B0503020203020204" pitchFamily="34" charset="0"/>
              </a:rPr>
              <a:t>Framløga</a:t>
            </a:r>
            <a:r>
              <a:rPr lang="da-DK" sz="1400" b="1" dirty="0">
                <a:latin typeface="PT Sans" panose="020B0503020203020204" pitchFamily="34" charset="0"/>
              </a:rPr>
              <a:t> 24. </a:t>
            </a:r>
            <a:r>
              <a:rPr lang="da-DK" sz="1400" b="1" dirty="0" err="1">
                <a:latin typeface="PT Sans" panose="020B0503020203020204" pitchFamily="34" charset="0"/>
              </a:rPr>
              <a:t>mars</a:t>
            </a:r>
            <a:r>
              <a:rPr lang="da-DK" sz="1400" b="1" dirty="0">
                <a:latin typeface="PT Sans" panose="020B0503020203020204" pitchFamily="34" charset="0"/>
              </a:rPr>
              <a:t> 2022</a:t>
            </a:r>
            <a:endParaRPr lang="en-FO" sz="1400" b="1" dirty="0">
              <a:latin typeface="PT Sans" panose="020B0503020203020204" pitchFamily="34" charset="0"/>
            </a:endParaRPr>
          </a:p>
        </p:txBody>
      </p:sp>
      <p:pic>
        <p:nvPicPr>
          <p:cNvPr id="9218" name="19DAF0F8-8A5D-4DC6-BD5B-6FBE3BD9CBFD">
            <a:extLst>
              <a:ext uri="{FF2B5EF4-FFF2-40B4-BE49-F238E27FC236}">
                <a16:creationId xmlns:a16="http://schemas.microsoft.com/office/drawing/2014/main" id="{CF55DB5C-07A0-4FDE-921C-FDAFC171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" y="1315720"/>
            <a:ext cx="7980045" cy="479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E20B9-756A-431C-86CB-E62BDAE3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Nýggir</a:t>
            </a:r>
            <a:r>
              <a:rPr lang="da-DK" b="1" dirty="0">
                <a:solidFill>
                  <a:srgbClr val="006490"/>
                </a:solidFill>
                <a:latin typeface="PT Sans" panose="020B0503020203020204" pitchFamily="34" charset="0"/>
              </a:rPr>
              <a:t> </a:t>
            </a:r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bústaðir</a:t>
            </a:r>
            <a:endParaRPr lang="da-DK" b="1" dirty="0">
              <a:solidFill>
                <a:srgbClr val="006490"/>
              </a:solidFill>
              <a:latin typeface="PT Sans" panose="020B0503020203020204" pitchFamily="34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A5D865-C5F2-48F4-88F0-0862A4C1E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>
                <a:solidFill>
                  <a:srgbClr val="B04C2E"/>
                </a:solidFill>
                <a:latin typeface="PT Sans" panose="020B0503020203020204" pitchFamily="34" charset="0"/>
              </a:rPr>
              <a:t>Lýsing</a:t>
            </a:r>
            <a:r>
              <a:rPr lang="da-DK" dirty="0">
                <a:solidFill>
                  <a:srgbClr val="B04C2E"/>
                </a:solidFill>
                <a:latin typeface="PT Sans" panose="020B0503020203020204" pitchFamily="34" charset="0"/>
              </a:rPr>
              <a:t> og </a:t>
            </a:r>
            <a:r>
              <a:rPr lang="da-DK" dirty="0" err="1">
                <a:solidFill>
                  <a:srgbClr val="B04C2E"/>
                </a:solidFill>
                <a:latin typeface="PT Sans" panose="020B0503020203020204" pitchFamily="34" charset="0"/>
              </a:rPr>
              <a:t>loysnir</a:t>
            </a:r>
            <a:endParaRPr lang="da-DK" dirty="0">
              <a:solidFill>
                <a:srgbClr val="B04C2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9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5A04-D715-9D47-A7C3-2BA25241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55" y="103116"/>
            <a:ext cx="6360217" cy="1357085"/>
          </a:xfrm>
        </p:spPr>
        <p:txBody>
          <a:bodyPr>
            <a:normAutofit/>
          </a:bodyPr>
          <a:lstStyle/>
          <a:p>
            <a:pPr algn="l"/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Nýggir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bústaðir</a:t>
            </a:r>
            <a:endParaRPr lang="en-FO" sz="3600" b="1" dirty="0">
              <a:solidFill>
                <a:srgbClr val="006490"/>
              </a:solidFill>
              <a:latin typeface="PT Sans" panose="020B0503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04AB0-C7FC-6745-803C-90FECB8531A4}"/>
              </a:ext>
            </a:extLst>
          </p:cNvPr>
          <p:cNvSpPr/>
          <p:nvPr/>
        </p:nvSpPr>
        <p:spPr>
          <a:xfrm>
            <a:off x="370742" y="6310371"/>
            <a:ext cx="10436087" cy="63797"/>
          </a:xfrm>
          <a:prstGeom prst="rect">
            <a:avLst/>
          </a:prstGeom>
          <a:solidFill>
            <a:srgbClr val="005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0A633-79C5-3C4B-A29E-819A39CD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1" y="5831547"/>
            <a:ext cx="1533969" cy="10214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6DD43E-9C91-8249-AB25-A78E0BF8B778}"/>
              </a:ext>
            </a:extLst>
          </p:cNvPr>
          <p:cNvSpPr txBox="1"/>
          <p:nvPr/>
        </p:nvSpPr>
        <p:spPr>
          <a:xfrm>
            <a:off x="262256" y="6447106"/>
            <a:ext cx="293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latin typeface="PT Sans" panose="020B0503020203020204" pitchFamily="34" charset="0"/>
              </a:rPr>
              <a:t>Framløga</a:t>
            </a:r>
            <a:r>
              <a:rPr lang="da-DK" sz="1400" b="1" dirty="0">
                <a:latin typeface="PT Sans" panose="020B0503020203020204" pitchFamily="34" charset="0"/>
              </a:rPr>
              <a:t> 24. </a:t>
            </a:r>
            <a:r>
              <a:rPr lang="da-DK" sz="1400" b="1" dirty="0" err="1">
                <a:latin typeface="PT Sans" panose="020B0503020203020204" pitchFamily="34" charset="0"/>
              </a:rPr>
              <a:t>mars</a:t>
            </a:r>
            <a:r>
              <a:rPr lang="da-DK" sz="1400" b="1" dirty="0">
                <a:latin typeface="PT Sans" panose="020B0503020203020204" pitchFamily="34" charset="0"/>
              </a:rPr>
              <a:t> 2022</a:t>
            </a:r>
            <a:endParaRPr lang="en-FO" sz="1400" b="1" dirty="0">
              <a:latin typeface="PT Sans" panose="020B0503020203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E64C7830-F4FC-4738-8D93-F9B1C25BB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356" y="1717507"/>
            <a:ext cx="9144000" cy="443035"/>
          </a:xfrm>
        </p:spPr>
        <p:txBody>
          <a:bodyPr>
            <a:noAutofit/>
          </a:bodyPr>
          <a:lstStyle/>
          <a:p>
            <a:pPr algn="l"/>
            <a:r>
              <a:rPr lang="da-DK" sz="2200" b="0" i="0" u="none" strike="noStrike" baseline="0" dirty="0">
                <a:latin typeface="PT Sans" panose="020B0503020203020204" pitchFamily="34" charset="0"/>
              </a:rPr>
              <a:t>Mælt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verður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til, at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útbyggingin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á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eldraøkinum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komandi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árini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í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nógv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størri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mun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fevnir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um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eldraíbúðir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heldur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enn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røktarheimspláss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.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Eldrabústaðir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eru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íbúðir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,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ið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eru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serliga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innrættaðar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til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eldri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fólk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og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fólk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við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rørslutarni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.</a:t>
            </a:r>
            <a:endParaRPr lang="da-DK" sz="2200" dirty="0">
              <a:latin typeface="PT Sans" panose="020B0503020203020204" pitchFamily="34" charset="0"/>
            </a:endParaRPr>
          </a:p>
        </p:txBody>
      </p:sp>
      <p:pic>
        <p:nvPicPr>
          <p:cNvPr id="6147" name="887865E8-12CE-4FE9-B26F-A419F4E98046">
            <a:extLst>
              <a:ext uri="{FF2B5EF4-FFF2-40B4-BE49-F238E27FC236}">
                <a16:creationId xmlns:a16="http://schemas.microsoft.com/office/drawing/2014/main" id="{F069464B-1786-4F00-88B8-BB098A0A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6" y="2846533"/>
            <a:ext cx="8162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96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A63580-2926-459C-A96E-D0D878B3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>
            <a:normAutofit/>
          </a:bodyPr>
          <a:lstStyle/>
          <a:p>
            <a:r>
              <a:rPr lang="da-DK" sz="52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Nýggir</a:t>
            </a:r>
            <a:r>
              <a:rPr lang="da-DK" sz="52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52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bústaðir</a:t>
            </a:r>
            <a:endParaRPr lang="da-DK" sz="5200" dirty="0">
              <a:solidFill>
                <a:srgbClr val="006490"/>
              </a:solidFill>
            </a:endParaRPr>
          </a:p>
        </p:txBody>
      </p:sp>
      <p:pic>
        <p:nvPicPr>
          <p:cNvPr id="8194" name="BC9F643E-28C4-4366-B127-E8DD299716F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B529487-7EC6-46EA-B313-5BCF240E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14" y="2365285"/>
            <a:ext cx="4593301" cy="39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8D7862E7-F08B-4B31-BC77-1701A699275B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582AC99-C855-42CE-B0BE-A2A42411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2505" y="3394856"/>
            <a:ext cx="5828261" cy="18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9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E20B9-756A-431C-86CB-E62BDAE3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Um</a:t>
            </a:r>
            <a:r>
              <a:rPr lang="da-DK" b="1" dirty="0">
                <a:solidFill>
                  <a:srgbClr val="006490"/>
                </a:solidFill>
                <a:latin typeface="PT Sans" panose="020B0503020203020204" pitchFamily="34" charset="0"/>
              </a:rPr>
              <a:t> </a:t>
            </a:r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arbeiðið</a:t>
            </a:r>
            <a:endParaRPr lang="da-DK" b="1" dirty="0">
              <a:solidFill>
                <a:srgbClr val="006490"/>
              </a:solidFill>
              <a:latin typeface="PT Sans" panose="020B0503020203020204" pitchFamily="34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A5D865-C5F2-48F4-88F0-0862A4C1E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solidFill>
                <a:srgbClr val="B04C2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6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E20B9-756A-431C-86CB-E62BDAE3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Fleiri</a:t>
            </a:r>
            <a:r>
              <a:rPr lang="da-DK" b="1" dirty="0">
                <a:solidFill>
                  <a:srgbClr val="006490"/>
                </a:solidFill>
                <a:latin typeface="PT Sans" panose="020B0503020203020204" pitchFamily="34" charset="0"/>
              </a:rPr>
              <a:t> og </a:t>
            </a:r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øðrvísi</a:t>
            </a:r>
            <a:r>
              <a:rPr lang="da-DK" b="1" dirty="0">
                <a:solidFill>
                  <a:srgbClr val="006490"/>
                </a:solidFill>
                <a:latin typeface="PT Sans" panose="020B0503020203020204" pitchFamily="34" charset="0"/>
              </a:rPr>
              <a:t> </a:t>
            </a:r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útbúgvingar</a:t>
            </a:r>
            <a:endParaRPr lang="da-DK" b="1" dirty="0">
              <a:solidFill>
                <a:srgbClr val="006490"/>
              </a:solidFill>
              <a:latin typeface="PT Sans" panose="020B0503020203020204" pitchFamily="34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A5D865-C5F2-48F4-88F0-0862A4C1E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>
                <a:solidFill>
                  <a:srgbClr val="B04C2E"/>
                </a:solidFill>
                <a:latin typeface="PT Sans" panose="020B0503020203020204" pitchFamily="34" charset="0"/>
              </a:rPr>
              <a:t>Lýsing</a:t>
            </a:r>
            <a:r>
              <a:rPr lang="da-DK" dirty="0">
                <a:solidFill>
                  <a:srgbClr val="B04C2E"/>
                </a:solidFill>
                <a:latin typeface="PT Sans" panose="020B0503020203020204" pitchFamily="34" charset="0"/>
              </a:rPr>
              <a:t> og </a:t>
            </a:r>
            <a:r>
              <a:rPr lang="da-DK" dirty="0" err="1">
                <a:solidFill>
                  <a:srgbClr val="B04C2E"/>
                </a:solidFill>
                <a:latin typeface="PT Sans" panose="020B0503020203020204" pitchFamily="34" charset="0"/>
              </a:rPr>
              <a:t>loysnir</a:t>
            </a:r>
            <a:endParaRPr lang="da-DK" dirty="0">
              <a:solidFill>
                <a:srgbClr val="B04C2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05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5A04-D715-9D47-A7C3-2BA25241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55" y="103116"/>
            <a:ext cx="6360217" cy="1357085"/>
          </a:xfrm>
        </p:spPr>
        <p:txBody>
          <a:bodyPr>
            <a:normAutofit/>
          </a:bodyPr>
          <a:lstStyle/>
          <a:p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Størri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og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fakliga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sterkari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eindir</a:t>
            </a:r>
            <a:endParaRPr lang="en-FO" sz="3600" b="1" dirty="0">
              <a:solidFill>
                <a:srgbClr val="006490"/>
              </a:solidFill>
              <a:latin typeface="PT Sans" panose="020B0503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04AB0-C7FC-6745-803C-90FECB8531A4}"/>
              </a:ext>
            </a:extLst>
          </p:cNvPr>
          <p:cNvSpPr/>
          <p:nvPr/>
        </p:nvSpPr>
        <p:spPr>
          <a:xfrm>
            <a:off x="370742" y="6310371"/>
            <a:ext cx="10436087" cy="63797"/>
          </a:xfrm>
          <a:prstGeom prst="rect">
            <a:avLst/>
          </a:prstGeom>
          <a:solidFill>
            <a:srgbClr val="005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0A633-79C5-3C4B-A29E-819A39CD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1" y="5831547"/>
            <a:ext cx="1533969" cy="10214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6DD43E-9C91-8249-AB25-A78E0BF8B778}"/>
              </a:ext>
            </a:extLst>
          </p:cNvPr>
          <p:cNvSpPr txBox="1"/>
          <p:nvPr/>
        </p:nvSpPr>
        <p:spPr>
          <a:xfrm>
            <a:off x="262256" y="6447106"/>
            <a:ext cx="293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latin typeface="PT Sans" panose="020B0503020203020204" pitchFamily="34" charset="0"/>
              </a:rPr>
              <a:t>Framløga</a:t>
            </a:r>
            <a:r>
              <a:rPr lang="da-DK" sz="1400" b="1" dirty="0">
                <a:latin typeface="PT Sans" panose="020B0503020203020204" pitchFamily="34" charset="0"/>
              </a:rPr>
              <a:t> 24. </a:t>
            </a:r>
            <a:r>
              <a:rPr lang="da-DK" sz="1400" b="1" dirty="0" err="1">
                <a:latin typeface="PT Sans" panose="020B0503020203020204" pitchFamily="34" charset="0"/>
              </a:rPr>
              <a:t>mars</a:t>
            </a:r>
            <a:r>
              <a:rPr lang="da-DK" sz="1400" b="1" dirty="0">
                <a:latin typeface="PT Sans" panose="020B0503020203020204" pitchFamily="34" charset="0"/>
              </a:rPr>
              <a:t> 2022</a:t>
            </a:r>
            <a:endParaRPr lang="en-FO" sz="1400" b="1" dirty="0">
              <a:latin typeface="PT Sans" panose="020B0503020203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E64C7830-F4FC-4738-8D93-F9B1C25BB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356" y="1717507"/>
            <a:ext cx="9144000" cy="443035"/>
          </a:xfrm>
        </p:spPr>
        <p:txBody>
          <a:bodyPr>
            <a:noAutofit/>
          </a:bodyPr>
          <a:lstStyle/>
          <a:p>
            <a:pPr algn="l"/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Líkamikið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,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hvussu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nógvar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tillagingar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verða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gjørdar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í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mun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til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uppgávuloysn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,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bygnaðarbroytingar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,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vælferðartøkni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osfr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., ger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demografiin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í sær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sjálvum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, at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neyðugt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er at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økja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um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sjálvt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starvsfólkatalið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.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</a:p>
          <a:p>
            <a:pPr algn="l"/>
            <a:endParaRPr lang="da-DK" sz="2200" dirty="0">
              <a:latin typeface="PT Sans" panose="020B0503020203020204" pitchFamily="34" charset="0"/>
            </a:endParaRPr>
          </a:p>
          <a:p>
            <a:pPr algn="l"/>
            <a:r>
              <a:rPr lang="da-DK" sz="2200" dirty="0" err="1">
                <a:latin typeface="PT Sans" panose="020B0503020203020204" pitchFamily="34" charset="0"/>
              </a:rPr>
              <a:t>Uppskotini</a:t>
            </a:r>
            <a:r>
              <a:rPr lang="da-DK" sz="2200" dirty="0">
                <a:latin typeface="PT Sans" panose="020B0503020203020204" pitchFamily="34" charset="0"/>
              </a:rPr>
              <a:t> á </a:t>
            </a:r>
            <a:r>
              <a:rPr lang="da-DK" sz="2200" dirty="0" err="1">
                <a:latin typeface="PT Sans" panose="020B0503020203020204" pitchFamily="34" charset="0"/>
              </a:rPr>
              <a:t>útbúgvingarøkinum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fevna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um</a:t>
            </a:r>
            <a:r>
              <a:rPr lang="da-DK" sz="2200" dirty="0">
                <a:latin typeface="PT Sans" panose="020B0503020203020204" pitchFamily="34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200" dirty="0" err="1">
                <a:latin typeface="PT Sans" panose="020B0503020203020204" pitchFamily="34" charset="0"/>
              </a:rPr>
              <a:t>Økja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áhugan</a:t>
            </a:r>
            <a:endParaRPr lang="da-DK" sz="2200" dirty="0">
              <a:latin typeface="PT Sans" panose="020B05030202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200" dirty="0" err="1">
                <a:latin typeface="PT Sans" panose="020B0503020203020204" pitchFamily="34" charset="0"/>
              </a:rPr>
              <a:t>Fleiri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námsfrøðingar</a:t>
            </a:r>
            <a:endParaRPr lang="da-DK" sz="2200" dirty="0">
              <a:latin typeface="PT Sans" panose="020B05030202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200" dirty="0" err="1">
                <a:latin typeface="PT Sans" panose="020B0503020203020204" pitchFamily="34" charset="0"/>
              </a:rPr>
              <a:t>Nýggj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deild</a:t>
            </a:r>
            <a:r>
              <a:rPr lang="da-DK" sz="2200" dirty="0">
                <a:latin typeface="PT Sans" panose="020B0503020203020204" pitchFamily="34" charset="0"/>
              </a:rPr>
              <a:t> á </a:t>
            </a:r>
            <a:r>
              <a:rPr lang="da-DK" sz="2200" dirty="0" err="1">
                <a:latin typeface="PT Sans" panose="020B0503020203020204" pitchFamily="34" charset="0"/>
              </a:rPr>
              <a:t>Heilsuskúla</a:t>
            </a:r>
            <a:r>
              <a:rPr lang="da-DK" sz="2200" dirty="0">
                <a:latin typeface="PT Sans" panose="020B0503020203020204" pitchFamily="34" charset="0"/>
              </a:rPr>
              <a:t> Føroya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200" dirty="0" err="1">
                <a:latin typeface="PT Sans" panose="020B0503020203020204" pitchFamily="34" charset="0"/>
              </a:rPr>
              <a:t>Fjarundirvísing</a:t>
            </a:r>
            <a:endParaRPr lang="da-DK" sz="2200" dirty="0">
              <a:latin typeface="PT Sans" panose="020B05030202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200" dirty="0" err="1">
                <a:latin typeface="PT Sans" panose="020B0503020203020204" pitchFamily="34" charset="0"/>
              </a:rPr>
              <a:t>Førleikameting</a:t>
            </a:r>
            <a:r>
              <a:rPr lang="da-DK" sz="2200" dirty="0">
                <a:latin typeface="PT Sans" panose="020B0503020203020204" pitchFamily="34" charset="0"/>
              </a:rPr>
              <a:t> og </a:t>
            </a:r>
            <a:r>
              <a:rPr lang="da-DK" sz="2200" dirty="0" err="1">
                <a:latin typeface="PT Sans" panose="020B0503020203020204" pitchFamily="34" charset="0"/>
              </a:rPr>
              <a:t>vaksmannaútbúgvingar</a:t>
            </a:r>
            <a:endParaRPr lang="da-DK" sz="2200" dirty="0">
              <a:latin typeface="PT Sans" panose="020B05030202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200" dirty="0" err="1">
                <a:latin typeface="PT Sans" panose="020B0503020203020204" pitchFamily="34" charset="0"/>
              </a:rPr>
              <a:t>Ískoytispakkar</a:t>
            </a:r>
            <a:r>
              <a:rPr lang="da-DK" sz="2200" dirty="0">
                <a:latin typeface="PT Sans" panose="020B0503020203020204" pitchFamily="34" charset="0"/>
              </a:rPr>
              <a:t> til </a:t>
            </a:r>
            <a:r>
              <a:rPr lang="da-DK" sz="2200" dirty="0" err="1">
                <a:latin typeface="PT Sans" panose="020B0503020203020204" pitchFamily="34" charset="0"/>
              </a:rPr>
              <a:t>víðariútbúgving</a:t>
            </a:r>
            <a:endParaRPr lang="en-FO" sz="22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3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ED3F9D-D8E4-4BD6-B4D2-715E630C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 err="1">
                <a:solidFill>
                  <a:srgbClr val="006490"/>
                </a:solidFill>
                <a:latin typeface="PT Sans" panose="020B0503020203020204" pitchFamily="34" charset="0"/>
              </a:rPr>
              <a:t>Fleiri</a:t>
            </a:r>
            <a:r>
              <a:rPr lang="en-US" sz="5200" b="1" dirty="0">
                <a:solidFill>
                  <a:srgbClr val="006490"/>
                </a:solidFill>
                <a:latin typeface="PT Sans" panose="020B0503020203020204" pitchFamily="34" charset="0"/>
              </a:rPr>
              <a:t> og </a:t>
            </a:r>
            <a:r>
              <a:rPr lang="en-US" sz="5200" b="1" dirty="0" err="1">
                <a:solidFill>
                  <a:srgbClr val="006490"/>
                </a:solidFill>
                <a:latin typeface="PT Sans" panose="020B0503020203020204" pitchFamily="34" charset="0"/>
              </a:rPr>
              <a:t>øðrvísi</a:t>
            </a:r>
            <a:r>
              <a:rPr lang="en-US" sz="5200" b="1" dirty="0">
                <a:solidFill>
                  <a:srgbClr val="006490"/>
                </a:solidFill>
                <a:latin typeface="PT Sans" panose="020B0503020203020204" pitchFamily="34" charset="0"/>
              </a:rPr>
              <a:t> </a:t>
            </a:r>
            <a:r>
              <a:rPr lang="en-US" sz="5200" b="1" dirty="0" err="1">
                <a:solidFill>
                  <a:srgbClr val="006490"/>
                </a:solidFill>
                <a:latin typeface="PT Sans" panose="020B0503020203020204" pitchFamily="34" charset="0"/>
              </a:rPr>
              <a:t>útbúgvingar</a:t>
            </a:r>
            <a:endParaRPr lang="en-US" sz="5200" dirty="0">
              <a:solidFill>
                <a:srgbClr val="006490"/>
              </a:solidFill>
              <a:latin typeface="PT Sans" panose="020B0503020203020204" pitchFamily="34" charset="0"/>
            </a:endParaRPr>
          </a:p>
        </p:txBody>
      </p:sp>
      <p:pic>
        <p:nvPicPr>
          <p:cNvPr id="5122" name="A3990D7F-04F0-49C8-A9BB-87D0ED91A5E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2DAE52B-4710-4073-A72F-B6FF98A0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19" y="2957665"/>
            <a:ext cx="5647891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227C196F-2D41-4E22-8683-FE642AF3273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9F13F46-4862-4FFA-ACDC-F4A7C1825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2505" y="3421489"/>
            <a:ext cx="5828261" cy="241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62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E20B9-756A-431C-86CB-E62BDAE3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Vælferðartøkni</a:t>
            </a:r>
            <a:r>
              <a:rPr lang="da-DK" b="1" dirty="0">
                <a:solidFill>
                  <a:srgbClr val="006490"/>
                </a:solidFill>
                <a:latin typeface="PT Sans" panose="020B0503020203020204" pitchFamily="34" charset="0"/>
              </a:rPr>
              <a:t>, </a:t>
            </a:r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dagstovnar</a:t>
            </a:r>
            <a:r>
              <a:rPr lang="da-DK" b="1" dirty="0">
                <a:solidFill>
                  <a:srgbClr val="006490"/>
                </a:solidFill>
                <a:latin typeface="PT Sans" panose="020B0503020203020204" pitchFamily="34" charset="0"/>
              </a:rPr>
              <a:t> og </a:t>
            </a:r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fyribyrging</a:t>
            </a:r>
            <a:endParaRPr lang="da-DK" b="1" dirty="0">
              <a:solidFill>
                <a:srgbClr val="006490"/>
              </a:solidFill>
              <a:latin typeface="PT Sans" panose="020B0503020203020204" pitchFamily="34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A5D865-C5F2-48F4-88F0-0862A4C1E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>
                <a:solidFill>
                  <a:srgbClr val="B04C2E"/>
                </a:solidFill>
                <a:latin typeface="PT Sans" panose="020B0503020203020204" pitchFamily="34" charset="0"/>
              </a:rPr>
              <a:t>Lýsing</a:t>
            </a:r>
            <a:r>
              <a:rPr lang="da-DK" dirty="0">
                <a:solidFill>
                  <a:srgbClr val="B04C2E"/>
                </a:solidFill>
                <a:latin typeface="PT Sans" panose="020B0503020203020204" pitchFamily="34" charset="0"/>
              </a:rPr>
              <a:t> og </a:t>
            </a:r>
            <a:r>
              <a:rPr lang="da-DK" dirty="0" err="1">
                <a:solidFill>
                  <a:srgbClr val="B04C2E"/>
                </a:solidFill>
                <a:latin typeface="PT Sans" panose="020B0503020203020204" pitchFamily="34" charset="0"/>
              </a:rPr>
              <a:t>loysnir</a:t>
            </a:r>
            <a:endParaRPr lang="da-DK" dirty="0">
              <a:solidFill>
                <a:srgbClr val="B04C2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07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5A04-D715-9D47-A7C3-2BA25241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55" y="103116"/>
            <a:ext cx="8538845" cy="1357085"/>
          </a:xfrm>
        </p:spPr>
        <p:txBody>
          <a:bodyPr>
            <a:normAutofit/>
          </a:bodyPr>
          <a:lstStyle/>
          <a:p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0"/>
              </a:rPr>
              <a:t>Vælferðartøkni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0"/>
              </a:rPr>
              <a:t>,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0"/>
              </a:rPr>
              <a:t>dagstovnar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0"/>
              </a:rPr>
              <a:t> og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0"/>
              </a:rPr>
              <a:t>fyribyrging</a:t>
            </a:r>
            <a:endParaRPr lang="en-FO" sz="3600" b="1" dirty="0">
              <a:solidFill>
                <a:srgbClr val="006490"/>
              </a:solidFill>
              <a:latin typeface="PT Sans" panose="020B0503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04AB0-C7FC-6745-803C-90FECB8531A4}"/>
              </a:ext>
            </a:extLst>
          </p:cNvPr>
          <p:cNvSpPr/>
          <p:nvPr/>
        </p:nvSpPr>
        <p:spPr>
          <a:xfrm>
            <a:off x="370742" y="6310371"/>
            <a:ext cx="10436087" cy="63797"/>
          </a:xfrm>
          <a:prstGeom prst="rect">
            <a:avLst/>
          </a:prstGeom>
          <a:solidFill>
            <a:srgbClr val="005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0A633-79C5-3C4B-A29E-819A39CD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1" y="5831547"/>
            <a:ext cx="1533969" cy="10214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6DD43E-9C91-8249-AB25-A78E0BF8B778}"/>
              </a:ext>
            </a:extLst>
          </p:cNvPr>
          <p:cNvSpPr txBox="1"/>
          <p:nvPr/>
        </p:nvSpPr>
        <p:spPr>
          <a:xfrm>
            <a:off x="262256" y="6447106"/>
            <a:ext cx="293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latin typeface="PT Sans" panose="020B0503020203020204" pitchFamily="34" charset="0"/>
              </a:rPr>
              <a:t>Framløga</a:t>
            </a:r>
            <a:r>
              <a:rPr lang="da-DK" sz="1400" b="1" dirty="0">
                <a:latin typeface="PT Sans" panose="020B0503020203020204" pitchFamily="34" charset="0"/>
              </a:rPr>
              <a:t> 24. </a:t>
            </a:r>
            <a:r>
              <a:rPr lang="da-DK" sz="1400" b="1" dirty="0" err="1">
                <a:latin typeface="PT Sans" panose="020B0503020203020204" pitchFamily="34" charset="0"/>
              </a:rPr>
              <a:t>mars</a:t>
            </a:r>
            <a:r>
              <a:rPr lang="da-DK" sz="1400" b="1" dirty="0">
                <a:latin typeface="PT Sans" panose="020B0503020203020204" pitchFamily="34" charset="0"/>
              </a:rPr>
              <a:t> 2022</a:t>
            </a:r>
            <a:endParaRPr lang="en-FO" sz="1400" b="1" dirty="0">
              <a:latin typeface="PT Sans" panose="020B0503020203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E64C7830-F4FC-4738-8D93-F9B1C25BB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356" y="1717507"/>
            <a:ext cx="9144000" cy="443035"/>
          </a:xfrm>
        </p:spPr>
        <p:txBody>
          <a:bodyPr>
            <a:noAutofit/>
          </a:bodyPr>
          <a:lstStyle/>
          <a:p>
            <a:pPr algn="l"/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Tørvurin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á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almennum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tænastum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er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tætt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tengdur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at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fólkaheilsuni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.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Frískir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borgarar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hava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minni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tørv </a:t>
            </a:r>
            <a:r>
              <a:rPr lang="pt-BR" sz="2200" b="0" i="0" u="none" strike="noStrike" baseline="0" dirty="0">
                <a:latin typeface="PT Sans" panose="020B0503020203020204" pitchFamily="34" charset="0"/>
              </a:rPr>
              <a:t>á almennum veitingum. Í Føroyum sum í okkara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grannalondum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verður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almenna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veitingin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ásett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da-DK" sz="2200" b="0" i="0" u="none" strike="noStrike" baseline="0" dirty="0" err="1">
                <a:latin typeface="PT Sans" panose="020B0503020203020204" pitchFamily="34" charset="0"/>
              </a:rPr>
              <a:t>eftir</a:t>
            </a:r>
            <a:r>
              <a:rPr lang="da-DK" sz="2200" b="0" i="0" u="none" strike="noStrike" baseline="0" dirty="0">
                <a:latin typeface="PT Sans" panose="020B0503020203020204" pitchFamily="34" charset="0"/>
              </a:rPr>
              <a:t> </a:t>
            </a:r>
            <a:r>
              <a:rPr lang="nn-NO" sz="2200" b="0" i="0" u="none" strike="noStrike" baseline="0" dirty="0">
                <a:latin typeface="PT Sans" panose="020B0503020203020204" pitchFamily="34" charset="0"/>
              </a:rPr>
              <a:t>førleikanum hjá tí einstaka borgaranum.</a:t>
            </a:r>
            <a:endParaRPr lang="fo-FO" sz="2200" dirty="0">
              <a:latin typeface="PT Sans" panose="020B0503020203020204" pitchFamily="34" charset="0"/>
            </a:endParaRPr>
          </a:p>
          <a:p>
            <a:pPr algn="just"/>
            <a:r>
              <a:rPr lang="da-DK" sz="2200" dirty="0" err="1">
                <a:latin typeface="PT Sans" panose="020B0503020203020204" pitchFamily="34" charset="0"/>
              </a:rPr>
              <a:t>Føroyingar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eru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verri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fyri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enn</a:t>
            </a:r>
            <a:r>
              <a:rPr lang="da-DK" sz="2200" dirty="0">
                <a:latin typeface="PT Sans" panose="020B0503020203020204" pitchFamily="34" charset="0"/>
              </a:rPr>
              <a:t> í </a:t>
            </a:r>
            <a:r>
              <a:rPr lang="da-DK" sz="2200" dirty="0" err="1">
                <a:latin typeface="PT Sans" panose="020B0503020203020204" pitchFamily="34" charset="0"/>
              </a:rPr>
              <a:t>øðrum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londum</a:t>
            </a:r>
            <a:r>
              <a:rPr lang="da-DK" sz="2200" dirty="0">
                <a:latin typeface="PT Sans" panose="020B0503020203020204" pitchFamily="34" charset="0"/>
              </a:rPr>
              <a:t>, </a:t>
            </a:r>
            <a:r>
              <a:rPr lang="da-DK" sz="2200" dirty="0" err="1">
                <a:latin typeface="PT Sans" panose="020B0503020203020204" pitchFamily="34" charset="0"/>
              </a:rPr>
              <a:t>vit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plaga</a:t>
            </a:r>
            <a:r>
              <a:rPr lang="da-DK" sz="2200" dirty="0">
                <a:latin typeface="PT Sans" panose="020B0503020203020204" pitchFamily="34" charset="0"/>
              </a:rPr>
              <a:t> at </a:t>
            </a:r>
            <a:r>
              <a:rPr lang="da-DK" sz="2200" dirty="0" err="1">
                <a:latin typeface="PT Sans" panose="020B0503020203020204" pitchFamily="34" charset="0"/>
              </a:rPr>
              <a:t>samanbera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okkum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við</a:t>
            </a:r>
            <a:endParaRPr lang="da-DK" sz="2200" dirty="0">
              <a:latin typeface="PT Sans" panose="020B0503020203020204" pitchFamily="34" charset="0"/>
            </a:endParaRPr>
          </a:p>
          <a:p>
            <a:pPr algn="just"/>
            <a:r>
              <a:rPr lang="da-DK" sz="2200" dirty="0" err="1">
                <a:latin typeface="PT Sans" panose="020B0503020203020204" pitchFamily="34" charset="0"/>
              </a:rPr>
              <a:t>Góðir</a:t>
            </a:r>
            <a:r>
              <a:rPr lang="da-DK" sz="2200" dirty="0">
                <a:latin typeface="PT Sans" panose="020B0503020203020204" pitchFamily="34" charset="0"/>
              </a:rPr>
              <a:t>, </a:t>
            </a:r>
            <a:r>
              <a:rPr lang="da-DK" sz="2200" dirty="0" err="1">
                <a:latin typeface="PT Sans" panose="020B0503020203020204" pitchFamily="34" charset="0"/>
              </a:rPr>
              <a:t>vælnormeraðir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dagstovnar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við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starvsfólkum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við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góðum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førleikum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hava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betri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møguleikar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fyri</a:t>
            </a:r>
            <a:r>
              <a:rPr lang="da-DK" sz="2200" dirty="0">
                <a:latin typeface="PT Sans" panose="020B0503020203020204" pitchFamily="34" charset="0"/>
              </a:rPr>
              <a:t> at </a:t>
            </a:r>
            <a:r>
              <a:rPr lang="da-DK" sz="2200" dirty="0" err="1">
                <a:latin typeface="PT Sans" panose="020B0503020203020204" pitchFamily="34" charset="0"/>
              </a:rPr>
              <a:t>geva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umsorgan</a:t>
            </a:r>
            <a:r>
              <a:rPr lang="da-DK" sz="2200" dirty="0">
                <a:latin typeface="PT Sans" panose="020B0503020203020204" pitchFamily="34" charset="0"/>
              </a:rPr>
              <a:t> og </a:t>
            </a:r>
            <a:r>
              <a:rPr lang="da-DK" sz="2200" dirty="0" err="1">
                <a:latin typeface="PT Sans" panose="020B0503020203020204" pitchFamily="34" charset="0"/>
              </a:rPr>
              <a:t>tryggleika</a:t>
            </a:r>
            <a:r>
              <a:rPr lang="da-DK" sz="2200" dirty="0">
                <a:latin typeface="PT Sans" panose="020B0503020203020204" pitchFamily="34" charset="0"/>
              </a:rPr>
              <a:t> og at </a:t>
            </a:r>
            <a:r>
              <a:rPr lang="da-DK" sz="2200" dirty="0" err="1">
                <a:latin typeface="PT Sans" panose="020B0503020203020204" pitchFamily="34" charset="0"/>
              </a:rPr>
              <a:t>birta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uppundir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menningarmøguleikarnar</a:t>
            </a:r>
            <a:r>
              <a:rPr lang="da-DK" sz="2200" dirty="0">
                <a:latin typeface="PT Sans" panose="020B0503020203020204" pitchFamily="34" charset="0"/>
              </a:rPr>
              <a:t> hjá </a:t>
            </a:r>
            <a:r>
              <a:rPr lang="da-DK" sz="2200" dirty="0" err="1">
                <a:latin typeface="PT Sans" panose="020B0503020203020204" pitchFamily="34" charset="0"/>
              </a:rPr>
              <a:t>børnum</a:t>
            </a:r>
            <a:r>
              <a:rPr lang="da-DK" sz="2200" dirty="0">
                <a:latin typeface="PT Sans" panose="020B0503020203020204" pitchFamily="34" charset="0"/>
              </a:rPr>
              <a:t>. </a:t>
            </a:r>
            <a:r>
              <a:rPr lang="da-DK" sz="2200" dirty="0" err="1">
                <a:latin typeface="PT Sans" panose="020B0503020203020204" pitchFamily="34" charset="0"/>
              </a:rPr>
              <a:t>Kanningar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vísa</a:t>
            </a:r>
            <a:r>
              <a:rPr lang="da-DK" sz="2200" dirty="0">
                <a:latin typeface="PT Sans" panose="020B0503020203020204" pitchFamily="34" charset="0"/>
              </a:rPr>
              <a:t>, at børn </a:t>
            </a:r>
            <a:r>
              <a:rPr lang="da-DK" sz="2200" dirty="0" err="1">
                <a:latin typeface="PT Sans" panose="020B0503020203020204" pitchFamily="34" charset="0"/>
              </a:rPr>
              <a:t>frá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slíkum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stovnum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klára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seg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betri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seinni</a:t>
            </a:r>
            <a:r>
              <a:rPr lang="da-DK" sz="2200" dirty="0">
                <a:latin typeface="PT Sans" panose="020B0503020203020204" pitchFamily="34" charset="0"/>
              </a:rPr>
              <a:t> og </a:t>
            </a:r>
            <a:r>
              <a:rPr lang="da-DK" sz="2200" dirty="0" err="1">
                <a:latin typeface="PT Sans" panose="020B0503020203020204" pitchFamily="34" charset="0"/>
              </a:rPr>
              <a:t>hava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minni</a:t>
            </a:r>
            <a:r>
              <a:rPr lang="da-DK" sz="2200" dirty="0">
                <a:latin typeface="PT Sans" panose="020B0503020203020204" pitchFamily="34" charset="0"/>
              </a:rPr>
              <a:t> tørv á </a:t>
            </a:r>
            <a:r>
              <a:rPr lang="da-DK" sz="2200" dirty="0" err="1">
                <a:latin typeface="PT Sans" panose="020B0503020203020204" pitchFamily="34" charset="0"/>
              </a:rPr>
              <a:t>stuðli</a:t>
            </a:r>
            <a:r>
              <a:rPr lang="da-DK" sz="2200" dirty="0">
                <a:latin typeface="PT Sans" panose="020B0503020203020204" pitchFamily="34" charset="0"/>
              </a:rPr>
              <a:t>.</a:t>
            </a:r>
            <a:endParaRPr lang="en-FO" sz="22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67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5671D4C-B7CB-42E4-8AB8-6AB231113C0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101B842-B3AC-4286-80F7-6F781634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75470"/>
            <a:ext cx="10905066" cy="55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73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53F13521-0DFA-4B3E-B746-FE573965C6FE">
            <a:extLst>
              <a:ext uri="{FF2B5EF4-FFF2-40B4-BE49-F238E27FC236}">
                <a16:creationId xmlns:a16="http://schemas.microsoft.com/office/drawing/2014/main" id="{F836C9B3-FC38-479B-92C1-8DA5B5EA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000250"/>
            <a:ext cx="5291666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55671D4C-B7CB-42E4-8AB8-6AB231113C0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101B842-B3AC-4286-80F7-6F781634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56865" y="2291291"/>
            <a:ext cx="5291667" cy="22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273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EFBCE095-79C4-49E1-B1E6-34875139D8DF">
            <a:extLst>
              <a:ext uri="{FF2B5EF4-FFF2-40B4-BE49-F238E27FC236}">
                <a16:creationId xmlns:a16="http://schemas.microsoft.com/office/drawing/2014/main" id="{74E4EC6B-A425-47B3-8078-2FBA99D2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008" y="643466"/>
            <a:ext cx="705198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21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5A04-D715-9D47-A7C3-2BA25241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55" y="103116"/>
            <a:ext cx="8538845" cy="1357085"/>
          </a:xfrm>
        </p:spPr>
        <p:txBody>
          <a:bodyPr>
            <a:normAutofit/>
          </a:bodyPr>
          <a:lstStyle/>
          <a:p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0"/>
              </a:rPr>
              <a:t>Avmynstring</a:t>
            </a:r>
            <a:endParaRPr lang="en-FO" sz="3600" b="1" dirty="0">
              <a:solidFill>
                <a:srgbClr val="006490"/>
              </a:solidFill>
              <a:latin typeface="PT Sans" panose="020B0503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04AB0-C7FC-6745-803C-90FECB8531A4}"/>
              </a:ext>
            </a:extLst>
          </p:cNvPr>
          <p:cNvSpPr/>
          <p:nvPr/>
        </p:nvSpPr>
        <p:spPr>
          <a:xfrm>
            <a:off x="370742" y="6310371"/>
            <a:ext cx="10436087" cy="63797"/>
          </a:xfrm>
          <a:prstGeom prst="rect">
            <a:avLst/>
          </a:prstGeom>
          <a:solidFill>
            <a:srgbClr val="005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0A633-79C5-3C4B-A29E-819A39CD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1" y="5831547"/>
            <a:ext cx="1533969" cy="10214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6DD43E-9C91-8249-AB25-A78E0BF8B778}"/>
              </a:ext>
            </a:extLst>
          </p:cNvPr>
          <p:cNvSpPr txBox="1"/>
          <p:nvPr/>
        </p:nvSpPr>
        <p:spPr>
          <a:xfrm>
            <a:off x="262256" y="6447106"/>
            <a:ext cx="293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latin typeface="PT Sans" panose="020B0503020203020204" pitchFamily="34" charset="0"/>
              </a:rPr>
              <a:t>Framløga</a:t>
            </a:r>
            <a:r>
              <a:rPr lang="da-DK" sz="1400" b="1" dirty="0">
                <a:latin typeface="PT Sans" panose="020B0503020203020204" pitchFamily="34" charset="0"/>
              </a:rPr>
              <a:t> 24. </a:t>
            </a:r>
            <a:r>
              <a:rPr lang="da-DK" sz="1400" b="1" dirty="0" err="1">
                <a:latin typeface="PT Sans" panose="020B0503020203020204" pitchFamily="34" charset="0"/>
              </a:rPr>
              <a:t>mars</a:t>
            </a:r>
            <a:r>
              <a:rPr lang="da-DK" sz="1400" b="1" dirty="0">
                <a:latin typeface="PT Sans" panose="020B0503020203020204" pitchFamily="34" charset="0"/>
              </a:rPr>
              <a:t> 2022</a:t>
            </a:r>
            <a:endParaRPr lang="en-FO" sz="1400" b="1" dirty="0">
              <a:latin typeface="PT Sans" panose="020B0503020203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698F785-3821-4C32-BA5F-B6C7CC064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52" y="1743853"/>
            <a:ext cx="5769205" cy="40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99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6219F-431A-46BA-B18A-8026065F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Samanum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33E39-5A00-4B74-9489-044B8DF0E41F}"/>
              </a:ext>
            </a:extLst>
          </p:cNvPr>
          <p:cNvSpPr txBox="1">
            <a:spLocks/>
          </p:cNvSpPr>
          <p:nvPr/>
        </p:nvSpPr>
        <p:spPr>
          <a:xfrm>
            <a:off x="681356" y="1717507"/>
            <a:ext cx="9144000" cy="4430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o-FO" sz="2200" dirty="0">
                <a:latin typeface="PT Sans" panose="020B0503020203020204" pitchFamily="34" charset="0"/>
              </a:rPr>
              <a:t>27 uppskot, sum gera mun</a:t>
            </a:r>
          </a:p>
          <a:p>
            <a:pPr algn="just"/>
            <a:r>
              <a:rPr lang="da-DK" sz="2200" dirty="0" err="1">
                <a:latin typeface="PT Sans" panose="020B0503020203020204" pitchFamily="34" charset="0"/>
              </a:rPr>
              <a:t>Eingin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endaligur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listi</a:t>
            </a:r>
            <a:endParaRPr lang="da-DK" sz="2200" dirty="0">
              <a:latin typeface="PT Sans" panose="020B0503020203020204" pitchFamily="34" charset="0"/>
            </a:endParaRPr>
          </a:p>
          <a:p>
            <a:pPr algn="just"/>
            <a:r>
              <a:rPr lang="da-DK" sz="2200" dirty="0" err="1">
                <a:latin typeface="PT Sans" panose="020B0503020203020204" pitchFamily="34" charset="0"/>
              </a:rPr>
              <a:t>Gera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vit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einki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fær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tað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álvarligar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avleiðingar</a:t>
            </a:r>
            <a:endParaRPr lang="da-DK" sz="2200" dirty="0">
              <a:latin typeface="PT Sans" panose="020B0503020203020204" pitchFamily="34" charset="0"/>
            </a:endParaRPr>
          </a:p>
          <a:p>
            <a:pPr algn="just"/>
            <a:r>
              <a:rPr lang="da-DK" sz="2200" dirty="0" err="1">
                <a:latin typeface="PT Sans" panose="020B0503020203020204" pitchFamily="34" charset="0"/>
              </a:rPr>
              <a:t>Ein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grundleggandi</a:t>
            </a:r>
            <a:r>
              <a:rPr lang="da-DK" sz="2200" dirty="0">
                <a:latin typeface="PT Sans" panose="020B0503020203020204" pitchFamily="34" charset="0"/>
              </a:rPr>
              <a:t> </a:t>
            </a:r>
            <a:r>
              <a:rPr lang="da-DK" sz="2200" dirty="0" err="1">
                <a:latin typeface="PT Sans" panose="020B0503020203020204" pitchFamily="34" charset="0"/>
              </a:rPr>
              <a:t>broyting</a:t>
            </a:r>
            <a:r>
              <a:rPr lang="da-DK" sz="2200" dirty="0">
                <a:latin typeface="PT Sans" panose="020B0503020203020204" pitchFamily="34" charset="0"/>
              </a:rPr>
              <a:t> skal til </a:t>
            </a:r>
          </a:p>
          <a:p>
            <a:pPr algn="just"/>
            <a:r>
              <a:rPr lang="da-DK" sz="2200" dirty="0" err="1">
                <a:latin typeface="PT Sans" panose="020B0503020203020204" pitchFamily="34" charset="0"/>
              </a:rPr>
              <a:t>Restin</a:t>
            </a:r>
            <a:r>
              <a:rPr lang="da-DK" sz="2200" dirty="0">
                <a:latin typeface="PT Sans" panose="020B0503020203020204" pitchFamily="34" charset="0"/>
              </a:rPr>
              <a:t> er </a:t>
            </a:r>
            <a:r>
              <a:rPr lang="da-DK" sz="2200" dirty="0" err="1">
                <a:latin typeface="PT Sans" panose="020B0503020203020204" pitchFamily="34" charset="0"/>
              </a:rPr>
              <a:t>upp</a:t>
            </a:r>
            <a:r>
              <a:rPr lang="da-DK" sz="2200" dirty="0">
                <a:latin typeface="PT Sans" panose="020B0503020203020204" pitchFamily="34" charset="0"/>
              </a:rPr>
              <a:t> til </a:t>
            </a:r>
            <a:r>
              <a:rPr lang="da-DK" sz="2200" dirty="0" err="1">
                <a:latin typeface="PT Sans" panose="020B0503020203020204" pitchFamily="34" charset="0"/>
              </a:rPr>
              <a:t>tykkara</a:t>
            </a:r>
            <a:endParaRPr lang="en-FO" sz="22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8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5A04-D715-9D47-A7C3-2BA25241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56" y="103116"/>
            <a:ext cx="3319144" cy="1357085"/>
          </a:xfrm>
        </p:spPr>
        <p:txBody>
          <a:bodyPr>
            <a:normAutofit/>
          </a:bodyPr>
          <a:lstStyle/>
          <a:p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Um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arbeiðið</a:t>
            </a:r>
            <a:endParaRPr lang="en-FO" sz="3600" b="1" dirty="0">
              <a:solidFill>
                <a:srgbClr val="006490"/>
              </a:solidFill>
              <a:latin typeface="PT Sans" panose="020B0503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04AB0-C7FC-6745-803C-90FECB8531A4}"/>
              </a:ext>
            </a:extLst>
          </p:cNvPr>
          <p:cNvSpPr/>
          <p:nvPr/>
        </p:nvSpPr>
        <p:spPr>
          <a:xfrm>
            <a:off x="370742" y="6310371"/>
            <a:ext cx="10436087" cy="63797"/>
          </a:xfrm>
          <a:prstGeom prst="rect">
            <a:avLst/>
          </a:prstGeom>
          <a:solidFill>
            <a:srgbClr val="005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0A633-79C5-3C4B-A29E-819A39CD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1" y="5831547"/>
            <a:ext cx="1533969" cy="10214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6DD43E-9C91-8249-AB25-A78E0BF8B778}"/>
              </a:ext>
            </a:extLst>
          </p:cNvPr>
          <p:cNvSpPr txBox="1"/>
          <p:nvPr/>
        </p:nvSpPr>
        <p:spPr>
          <a:xfrm>
            <a:off x="262256" y="6447106"/>
            <a:ext cx="293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latin typeface="PT Sans" panose="020B0503020203020204" pitchFamily="34" charset="0"/>
              </a:rPr>
              <a:t>Framløga</a:t>
            </a:r>
            <a:r>
              <a:rPr lang="da-DK" sz="1400" b="1" dirty="0">
                <a:latin typeface="PT Sans" panose="020B0503020203020204" pitchFamily="34" charset="0"/>
              </a:rPr>
              <a:t> 24. </a:t>
            </a:r>
            <a:r>
              <a:rPr lang="da-DK" sz="1400" b="1" dirty="0" err="1">
                <a:latin typeface="PT Sans" panose="020B0503020203020204" pitchFamily="34" charset="0"/>
              </a:rPr>
              <a:t>mars</a:t>
            </a:r>
            <a:r>
              <a:rPr lang="da-DK" sz="1400" b="1" dirty="0">
                <a:latin typeface="PT Sans" panose="020B0503020203020204" pitchFamily="34" charset="0"/>
              </a:rPr>
              <a:t> 2022</a:t>
            </a:r>
            <a:endParaRPr lang="en-FO" sz="1400" b="1" dirty="0">
              <a:latin typeface="PT Sans" panose="020B0503020203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E64C7830-F4FC-4738-8D93-F9B1C25BB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810" y="2257834"/>
            <a:ext cx="9144000" cy="44303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o-FO" sz="2200" dirty="0">
                <a:latin typeface="PT Sans" panose="020B0503020203020204" pitchFamily="34" charset="77"/>
              </a:rPr>
              <a:t>Endamálið er at lýsa avbjóðingarnar innan ymsu økini og møguligar loysnir, sum kunnu umfata útbúgvingar, at arbeiða øðrvísi, umskipa tilgongdina, tileggjan og meta um fíggjarliga kostnaðin </a:t>
            </a:r>
            <a:r>
              <a:rPr lang="fo-FO" sz="2200" dirty="0" err="1">
                <a:latin typeface="PT Sans" panose="020B0503020203020204" pitchFamily="34" charset="77"/>
              </a:rPr>
              <a:t>o.a</a:t>
            </a:r>
            <a:r>
              <a:rPr lang="fo-FO" sz="2200" dirty="0">
                <a:latin typeface="PT Sans" panose="020B0503020203020204" pitchFamily="34" charset="77"/>
              </a:rPr>
              <a:t>..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o-FO" sz="2200" dirty="0">
                <a:latin typeface="PT Sans" panose="020B0503020203020204" pitchFamily="34" charset="77"/>
              </a:rPr>
              <a:t>Tey </a:t>
            </a:r>
            <a:r>
              <a:rPr lang="fo-FO" sz="2200" dirty="0" err="1">
                <a:latin typeface="PT Sans" panose="020B0503020203020204" pitchFamily="34" charset="77"/>
              </a:rPr>
              <a:t>vælferðarøkini</a:t>
            </a:r>
            <a:r>
              <a:rPr lang="fo-FO" sz="2200" dirty="0">
                <a:latin typeface="PT Sans" panose="020B0503020203020204" pitchFamily="34" charset="77"/>
              </a:rPr>
              <a:t>, ið verða viðgjørd í frágreiðingini, eru almannaøkið, eldraøkið, </a:t>
            </a:r>
            <a:r>
              <a:rPr lang="fo-FO" sz="2200" dirty="0" err="1">
                <a:latin typeface="PT Sans" panose="020B0503020203020204" pitchFamily="34" charset="77"/>
              </a:rPr>
              <a:t>dagstovnaøkið</a:t>
            </a:r>
            <a:r>
              <a:rPr lang="fo-FO" sz="2200" dirty="0">
                <a:latin typeface="PT Sans" panose="020B0503020203020204" pitchFamily="34" charset="77"/>
              </a:rPr>
              <a:t> og í minni mun sjúkrahúsverkið.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o-FO" sz="2200" dirty="0">
                <a:latin typeface="PT Sans" panose="020B0503020203020204" pitchFamily="34" charset="77"/>
              </a:rPr>
              <a:t>Teir fakbólkarnir, ið verða viðgjørdir, eru fakbólkar, ið kunnu taka útbúgving í Føroyum.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o-FO" sz="2200" dirty="0">
                <a:latin typeface="PT Sans" panose="020B0503020203020204" pitchFamily="34" charset="77"/>
              </a:rPr>
              <a:t>Taka ikki støðu til løn og pensjónsaldur og annað arbeiðsmarknaðarbúskaparligt</a:t>
            </a:r>
            <a:endParaRPr lang="en-FO" sz="22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1902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34A4AE8-8210-45E8-9CC7-37FC99FC5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97" y="643466"/>
            <a:ext cx="539000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5A04-D715-9D47-A7C3-2BA25241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56" y="103116"/>
            <a:ext cx="3319144" cy="1357085"/>
          </a:xfrm>
        </p:spPr>
        <p:txBody>
          <a:bodyPr>
            <a:normAutofit/>
          </a:bodyPr>
          <a:lstStyle/>
          <a:p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Um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arbeiðið</a:t>
            </a:r>
            <a:endParaRPr lang="en-FO" sz="3600" b="1" dirty="0">
              <a:solidFill>
                <a:srgbClr val="006490"/>
              </a:solidFill>
              <a:latin typeface="PT Sans" panose="020B0503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04AB0-C7FC-6745-803C-90FECB8531A4}"/>
              </a:ext>
            </a:extLst>
          </p:cNvPr>
          <p:cNvSpPr/>
          <p:nvPr/>
        </p:nvSpPr>
        <p:spPr>
          <a:xfrm>
            <a:off x="370742" y="6310371"/>
            <a:ext cx="10436087" cy="63797"/>
          </a:xfrm>
          <a:prstGeom prst="rect">
            <a:avLst/>
          </a:prstGeom>
          <a:solidFill>
            <a:srgbClr val="005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0A633-79C5-3C4B-A29E-819A39CD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1" y="5831547"/>
            <a:ext cx="1533969" cy="10214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6DD43E-9C91-8249-AB25-A78E0BF8B778}"/>
              </a:ext>
            </a:extLst>
          </p:cNvPr>
          <p:cNvSpPr txBox="1"/>
          <p:nvPr/>
        </p:nvSpPr>
        <p:spPr>
          <a:xfrm>
            <a:off x="262256" y="6447106"/>
            <a:ext cx="293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latin typeface="PT Sans" panose="020B0503020203020204" pitchFamily="34" charset="0"/>
              </a:rPr>
              <a:t>Framløga</a:t>
            </a:r>
            <a:r>
              <a:rPr lang="da-DK" sz="1400" b="1" dirty="0">
                <a:latin typeface="PT Sans" panose="020B0503020203020204" pitchFamily="34" charset="0"/>
              </a:rPr>
              <a:t> 24. </a:t>
            </a:r>
            <a:r>
              <a:rPr lang="da-DK" sz="1400" b="1" dirty="0" err="1">
                <a:latin typeface="PT Sans" panose="020B0503020203020204" pitchFamily="34" charset="0"/>
              </a:rPr>
              <a:t>mars</a:t>
            </a:r>
            <a:r>
              <a:rPr lang="da-DK" sz="1400" b="1" dirty="0">
                <a:latin typeface="PT Sans" panose="020B0503020203020204" pitchFamily="34" charset="0"/>
              </a:rPr>
              <a:t> 2022</a:t>
            </a:r>
            <a:endParaRPr lang="en-FO" sz="1400" b="1" dirty="0">
              <a:latin typeface="PT Sans" panose="020B0503020203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E64C7830-F4FC-4738-8D93-F9B1C25BB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920" y="2050016"/>
            <a:ext cx="9144000" cy="443035"/>
          </a:xfrm>
        </p:spPr>
        <p:txBody>
          <a:bodyPr>
            <a:noAutofit/>
          </a:bodyPr>
          <a:lstStyle/>
          <a:p>
            <a:pPr algn="l"/>
            <a:r>
              <a:rPr lang="da-DK" sz="1800" dirty="0" err="1">
                <a:latin typeface="PT Sans" panose="020B0503020203020204" pitchFamily="34" charset="0"/>
              </a:rPr>
              <a:t>Luttøku</a:t>
            </a:r>
            <a:r>
              <a:rPr lang="da-DK" sz="1800" dirty="0">
                <a:latin typeface="PT Sans" panose="020B0503020203020204" pitchFamily="34" charset="0"/>
              </a:rPr>
              <a:t> </a:t>
            </a:r>
            <a:r>
              <a:rPr lang="da-DK" sz="1800" dirty="0" err="1">
                <a:latin typeface="PT Sans" panose="020B0503020203020204" pitchFamily="34" charset="0"/>
              </a:rPr>
              <a:t>frá</a:t>
            </a:r>
            <a:r>
              <a:rPr lang="da-DK" sz="1800" dirty="0">
                <a:latin typeface="PT Sans" panose="020B0503020203020204" pitchFamily="34" charset="0"/>
              </a:rPr>
              <a:t>:</a:t>
            </a:r>
            <a:endParaRPr lang="da-DK" sz="1800" b="0" i="0" u="none" strike="noStrike" baseline="0" dirty="0">
              <a:latin typeface="PT Sans" panose="020B0503020203020204" pitchFamily="34" charset="0"/>
            </a:endParaRPr>
          </a:p>
          <a:p>
            <a:pPr algn="l"/>
            <a:r>
              <a:rPr lang="da-DK" sz="1800" b="0" i="0" u="none" strike="noStrike" baseline="0" dirty="0">
                <a:solidFill>
                  <a:srgbClr val="A60D00"/>
                </a:solidFill>
                <a:latin typeface="Wingdings-Regular"/>
              </a:rPr>
              <a:t>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PTSansPro-Demi"/>
              </a:rPr>
              <a:t>Kommunufelagnum</a:t>
            </a:r>
            <a:endParaRPr lang="da-DK" sz="1800" b="0" i="0" u="none" strike="noStrike" baseline="0" dirty="0">
              <a:solidFill>
                <a:srgbClr val="000000"/>
              </a:solidFill>
              <a:latin typeface="PTSansPro-Demi"/>
            </a:endParaRPr>
          </a:p>
          <a:p>
            <a:pPr algn="l"/>
            <a:r>
              <a:rPr lang="da-DK" sz="1800" b="0" i="0" u="none" strike="noStrike" baseline="0" dirty="0">
                <a:solidFill>
                  <a:srgbClr val="A60D00"/>
                </a:solidFill>
                <a:latin typeface="Wingdings-Regular"/>
              </a:rPr>
              <a:t>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PTSansPro-Demi"/>
              </a:rPr>
              <a:t>Almannamálaráðnum</a:t>
            </a:r>
            <a:endParaRPr lang="da-DK" sz="1800" b="0" i="0" u="none" strike="noStrike" baseline="0" dirty="0">
              <a:solidFill>
                <a:srgbClr val="000000"/>
              </a:solidFill>
              <a:latin typeface="PTSansPro-Demi"/>
            </a:endParaRPr>
          </a:p>
          <a:p>
            <a:pPr algn="l"/>
            <a:r>
              <a:rPr lang="da-DK" sz="1800" b="0" i="0" u="none" strike="noStrike" baseline="0" dirty="0">
                <a:solidFill>
                  <a:srgbClr val="A60D00"/>
                </a:solidFill>
                <a:latin typeface="Wingdings-Regular"/>
              </a:rPr>
              <a:t>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PTSansPro-Demi"/>
              </a:rPr>
              <a:t>Almannaverkinum</a:t>
            </a:r>
            <a:endParaRPr lang="da-DK" sz="1800" b="0" i="0" u="none" strike="noStrike" baseline="0" dirty="0">
              <a:solidFill>
                <a:srgbClr val="000000"/>
              </a:solidFill>
              <a:latin typeface="PTSansPro-Demi"/>
            </a:endParaRPr>
          </a:p>
          <a:p>
            <a:pPr algn="l"/>
            <a:r>
              <a:rPr lang="da-DK" sz="1800" b="0" i="0" u="none" strike="noStrike" baseline="0" dirty="0">
                <a:solidFill>
                  <a:srgbClr val="A60D00"/>
                </a:solidFill>
                <a:latin typeface="Wingdings-Regular"/>
              </a:rPr>
              <a:t>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PTSansPro-Demi"/>
              </a:rPr>
              <a:t>Heilsumálaráðnum</a:t>
            </a:r>
            <a:endParaRPr lang="da-DK" sz="1800" b="0" i="0" u="none" strike="noStrike" baseline="0" dirty="0">
              <a:solidFill>
                <a:srgbClr val="000000"/>
              </a:solidFill>
              <a:latin typeface="PTSansPro-Demi"/>
            </a:endParaRPr>
          </a:p>
          <a:p>
            <a:pPr algn="l"/>
            <a:r>
              <a:rPr lang="da-DK" sz="1800" b="0" i="0" u="none" strike="noStrike" baseline="0" dirty="0">
                <a:solidFill>
                  <a:srgbClr val="A60D00"/>
                </a:solidFill>
                <a:latin typeface="Wingdings-Regular"/>
              </a:rPr>
              <a:t>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PTSansPro-Demi"/>
              </a:rPr>
              <a:t>Sjúkrahúsverkinum</a:t>
            </a:r>
            <a:endParaRPr lang="da-DK" sz="1800" b="0" i="0" u="none" strike="noStrike" baseline="0" dirty="0">
              <a:solidFill>
                <a:srgbClr val="000000"/>
              </a:solidFill>
              <a:latin typeface="PTSansPro-Demi"/>
            </a:endParaRPr>
          </a:p>
          <a:p>
            <a:pPr algn="l"/>
            <a:r>
              <a:rPr lang="da-DK" sz="1800" b="0" i="0" u="none" strike="noStrike" baseline="0" dirty="0">
                <a:solidFill>
                  <a:srgbClr val="A60D00"/>
                </a:solidFill>
                <a:latin typeface="Wingdings-Regular"/>
              </a:rPr>
              <a:t>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PTSansPro-Demi"/>
              </a:rPr>
              <a:t>Uttanríkis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PTSansPro-Demi"/>
              </a:rPr>
              <a:t>- og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PTSansPro-Demi"/>
              </a:rPr>
              <a:t>mentamálaráðnum</a:t>
            </a:r>
            <a:endParaRPr lang="da-DK" sz="1800" b="0" i="0" u="none" strike="noStrike" baseline="0" dirty="0">
              <a:solidFill>
                <a:srgbClr val="000000"/>
              </a:solidFill>
              <a:latin typeface="PTSansPro-Demi"/>
            </a:endParaRPr>
          </a:p>
          <a:p>
            <a:pPr algn="l"/>
            <a:r>
              <a:rPr lang="da-DK" sz="1800" b="0" i="0" u="none" strike="noStrike" baseline="0" dirty="0">
                <a:solidFill>
                  <a:srgbClr val="A60D00"/>
                </a:solidFill>
                <a:latin typeface="Wingdings-Regular"/>
              </a:rPr>
              <a:t>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PTSansPro-Demi"/>
              </a:rPr>
              <a:t>Fíggjarmálaráðnum</a:t>
            </a:r>
            <a:endParaRPr lang="en-FO" sz="22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33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5A04-D715-9D47-A7C3-2BA25241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56" y="103116"/>
            <a:ext cx="3319144" cy="1357085"/>
          </a:xfrm>
        </p:spPr>
        <p:txBody>
          <a:bodyPr>
            <a:normAutofit/>
          </a:bodyPr>
          <a:lstStyle/>
          <a:p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Um</a:t>
            </a:r>
            <a:r>
              <a:rPr lang="da-DK" sz="3600" b="1" dirty="0">
                <a:solidFill>
                  <a:srgbClr val="006490"/>
                </a:solidFill>
                <a:latin typeface="PT Sans" panose="020B0503020203020204" pitchFamily="34" charset="77"/>
              </a:rPr>
              <a:t> </a:t>
            </a:r>
            <a:r>
              <a:rPr lang="da-DK" sz="3600" b="1" dirty="0" err="1">
                <a:solidFill>
                  <a:srgbClr val="006490"/>
                </a:solidFill>
                <a:latin typeface="PT Sans" panose="020B0503020203020204" pitchFamily="34" charset="77"/>
              </a:rPr>
              <a:t>arbeiðið</a:t>
            </a:r>
            <a:endParaRPr lang="en-FO" sz="3600" b="1" dirty="0">
              <a:solidFill>
                <a:srgbClr val="006490"/>
              </a:solidFill>
              <a:latin typeface="PT Sans" panose="020B0503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04AB0-C7FC-6745-803C-90FECB8531A4}"/>
              </a:ext>
            </a:extLst>
          </p:cNvPr>
          <p:cNvSpPr/>
          <p:nvPr/>
        </p:nvSpPr>
        <p:spPr>
          <a:xfrm>
            <a:off x="370742" y="6310371"/>
            <a:ext cx="10436087" cy="63797"/>
          </a:xfrm>
          <a:prstGeom prst="rect">
            <a:avLst/>
          </a:prstGeom>
          <a:solidFill>
            <a:srgbClr val="005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0A633-79C5-3C4B-A29E-819A39CD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1" y="5831547"/>
            <a:ext cx="1533969" cy="10214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6DD43E-9C91-8249-AB25-A78E0BF8B778}"/>
              </a:ext>
            </a:extLst>
          </p:cNvPr>
          <p:cNvSpPr txBox="1"/>
          <p:nvPr/>
        </p:nvSpPr>
        <p:spPr>
          <a:xfrm>
            <a:off x="262256" y="6447106"/>
            <a:ext cx="293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latin typeface="PT Sans" panose="020B0503020203020204" pitchFamily="34" charset="0"/>
              </a:rPr>
              <a:t>Framløga</a:t>
            </a:r>
            <a:r>
              <a:rPr lang="da-DK" sz="1400" b="1" dirty="0">
                <a:latin typeface="PT Sans" panose="020B0503020203020204" pitchFamily="34" charset="0"/>
              </a:rPr>
              <a:t> 24. </a:t>
            </a:r>
            <a:r>
              <a:rPr lang="da-DK" sz="1400" b="1" dirty="0" err="1">
                <a:latin typeface="PT Sans" panose="020B0503020203020204" pitchFamily="34" charset="0"/>
              </a:rPr>
              <a:t>mars</a:t>
            </a:r>
            <a:r>
              <a:rPr lang="da-DK" sz="1400" b="1" dirty="0">
                <a:latin typeface="PT Sans" panose="020B0503020203020204" pitchFamily="34" charset="0"/>
              </a:rPr>
              <a:t> 2022</a:t>
            </a:r>
            <a:endParaRPr lang="en-FO" sz="1400" b="1" dirty="0">
              <a:latin typeface="PT Sans" panose="020B0503020203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E64C7830-F4FC-4738-8D93-F9B1C25BB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356" y="1717507"/>
            <a:ext cx="9144000" cy="44303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o-FO" sz="2200" dirty="0">
                <a:latin typeface="PT Sans" panose="020B0503020203020204" pitchFamily="34" charset="77"/>
              </a:rPr>
              <a:t>Ein verkætlan sum eingin onnur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o-FO" sz="2200" dirty="0">
                <a:latin typeface="PT Sans" panose="020B0503020203020204" pitchFamily="34" charset="77"/>
              </a:rPr>
              <a:t>4 bólkar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o-FO" sz="2200" dirty="0">
                <a:latin typeface="PT Sans" panose="020B0503020203020204" pitchFamily="34" charset="77"/>
              </a:rPr>
              <a:t>2 verkstovur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o-FO" sz="2200" dirty="0">
                <a:latin typeface="PT Sans" panose="020B0503020203020204" pitchFamily="34" charset="77"/>
              </a:rPr>
              <a:t>Bólkarnir hava skrivað. </a:t>
            </a:r>
            <a:r>
              <a:rPr lang="fo-FO" sz="2200">
                <a:latin typeface="PT Sans" panose="020B0503020203020204" pitchFamily="34" charset="77"/>
              </a:rPr>
              <a:t>Síðani </a:t>
            </a:r>
            <a:r>
              <a:rPr lang="fo-FO" sz="2200" dirty="0">
                <a:latin typeface="PT Sans" panose="020B0503020203020204" pitchFamily="34" charset="77"/>
              </a:rPr>
              <a:t>stytt og sett saman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o-FO" sz="2200" dirty="0">
              <a:latin typeface="PT Sans" panose="020B0503020203020204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o-FO" sz="2200" dirty="0">
                <a:latin typeface="PT Sans" panose="020B0503020203020204" pitchFamily="34" charset="77"/>
              </a:rPr>
              <a:t>Sum heild nógv orka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o-FO" sz="2200" dirty="0">
              <a:latin typeface="PT Sans" panose="020B0503020203020204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o-FO" sz="2200" dirty="0">
                <a:latin typeface="PT Sans" panose="020B0503020203020204" pitchFamily="34" charset="77"/>
              </a:rPr>
              <a:t>Øll kenna trupulleikan – loysnir eru verri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o-FO" sz="2200" dirty="0">
              <a:latin typeface="PT Sans" panose="020B0503020203020204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o-FO" sz="2200" dirty="0">
                <a:latin typeface="PT Sans" panose="020B0503020203020204" pitchFamily="34" charset="77"/>
              </a:rPr>
              <a:t>Loysnirnar eru kompleksar – men trupulleikin er beint her og nú</a:t>
            </a:r>
            <a:endParaRPr lang="en-FO" sz="22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305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latin typeface="K2D" panose="00000500000000000000" pitchFamily="2" charset="-34"/>
                <a:cs typeface="K2D" panose="00000500000000000000" pitchFamily="2" charset="-34"/>
              </a:rPr>
              <a:t>Hvat</a:t>
            </a:r>
            <a:r>
              <a:rPr lang="da-DK" dirty="0">
                <a:latin typeface="K2D" panose="00000500000000000000" pitchFamily="2" charset="-34"/>
                <a:cs typeface="K2D" panose="00000500000000000000" pitchFamily="2" charset="-34"/>
              </a:rPr>
              <a:t> </a:t>
            </a:r>
            <a:r>
              <a:rPr lang="da-DK" dirty="0" err="1">
                <a:latin typeface="K2D" panose="00000500000000000000" pitchFamily="2" charset="-34"/>
                <a:cs typeface="K2D" panose="00000500000000000000" pitchFamily="2" charset="-34"/>
              </a:rPr>
              <a:t>kann</a:t>
            </a:r>
            <a:r>
              <a:rPr lang="da-DK" dirty="0">
                <a:latin typeface="K2D" panose="00000500000000000000" pitchFamily="2" charset="-34"/>
                <a:cs typeface="K2D" panose="00000500000000000000" pitchFamily="2" charset="-34"/>
              </a:rPr>
              <a:t> </a:t>
            </a:r>
            <a:r>
              <a:rPr lang="da-DK" dirty="0" err="1">
                <a:latin typeface="K2D" panose="00000500000000000000" pitchFamily="2" charset="-34"/>
                <a:cs typeface="K2D" panose="00000500000000000000" pitchFamily="2" charset="-34"/>
              </a:rPr>
              <a:t>gerast</a:t>
            </a:r>
            <a:r>
              <a:rPr lang="da-DK" dirty="0">
                <a:latin typeface="K2D" panose="00000500000000000000" pitchFamily="2" charset="-34"/>
                <a:cs typeface="K2D" panose="00000500000000000000" pitchFamily="2" charset="-34"/>
              </a:rPr>
              <a:t> – tvær </a:t>
            </a:r>
            <a:r>
              <a:rPr lang="da-DK" dirty="0" err="1">
                <a:latin typeface="K2D" panose="00000500000000000000" pitchFamily="2" charset="-34"/>
                <a:cs typeface="K2D" panose="00000500000000000000" pitchFamily="2" charset="-34"/>
              </a:rPr>
              <a:t>høvuðstættir</a:t>
            </a:r>
            <a:r>
              <a:rPr lang="da-DK" dirty="0">
                <a:latin typeface="K2D" panose="00000500000000000000" pitchFamily="2" charset="-34"/>
                <a:cs typeface="K2D" panose="00000500000000000000" pitchFamily="2" charset="-34"/>
              </a:rPr>
              <a:t> og 27 </a:t>
            </a:r>
            <a:r>
              <a:rPr lang="da-DK" dirty="0" err="1">
                <a:latin typeface="K2D" panose="00000500000000000000" pitchFamily="2" charset="-34"/>
                <a:cs typeface="K2D" panose="00000500000000000000" pitchFamily="2" charset="-34"/>
              </a:rPr>
              <a:t>uppskot</a:t>
            </a:r>
            <a:endParaRPr lang="da-DK" dirty="0">
              <a:latin typeface="K2D" panose="00000500000000000000" pitchFamily="2" charset="-34"/>
              <a:cs typeface="K2D" panose="00000500000000000000" pitchFamily="2" charset="-34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>
                <a:latin typeface="K2D" panose="00000500000000000000" pitchFamily="2" charset="-34"/>
                <a:cs typeface="K2D" panose="00000500000000000000" pitchFamily="2" charset="-34"/>
              </a:rPr>
              <a:t>Fleiri</a:t>
            </a:r>
            <a:r>
              <a:rPr lang="da-DK" dirty="0">
                <a:latin typeface="K2D" panose="00000500000000000000" pitchFamily="2" charset="-34"/>
                <a:cs typeface="K2D" panose="00000500000000000000" pitchFamily="2" charset="-34"/>
              </a:rPr>
              <a:t> </a:t>
            </a:r>
            <a:r>
              <a:rPr lang="da-DK" dirty="0" err="1">
                <a:latin typeface="K2D" panose="00000500000000000000" pitchFamily="2" charset="-34"/>
                <a:cs typeface="K2D" panose="00000500000000000000" pitchFamily="2" charset="-34"/>
              </a:rPr>
              <a:t>starvsfólk</a:t>
            </a:r>
            <a:endParaRPr lang="da-DK" dirty="0">
              <a:latin typeface="K2D" panose="00000500000000000000" pitchFamily="2" charset="-34"/>
              <a:cs typeface="K2D" panose="00000500000000000000" pitchFamily="2" charset="-34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err="1">
                <a:latin typeface="Calibri "/>
              </a:rPr>
              <a:t>Útbúgving</a:t>
            </a:r>
            <a:endParaRPr lang="da-DK" dirty="0">
              <a:latin typeface="Calibri "/>
            </a:endParaRPr>
          </a:p>
          <a:p>
            <a:r>
              <a:rPr lang="da-DK" dirty="0" err="1">
                <a:latin typeface="Calibri "/>
              </a:rPr>
              <a:t>Eggja</a:t>
            </a:r>
            <a:r>
              <a:rPr lang="da-DK" dirty="0">
                <a:latin typeface="Calibri "/>
              </a:rPr>
              <a:t> </a:t>
            </a:r>
            <a:r>
              <a:rPr lang="da-DK" dirty="0" err="1">
                <a:latin typeface="Calibri "/>
              </a:rPr>
              <a:t>fleiri</a:t>
            </a:r>
            <a:r>
              <a:rPr lang="da-DK" dirty="0">
                <a:latin typeface="Calibri "/>
              </a:rPr>
              <a:t> at </a:t>
            </a:r>
            <a:r>
              <a:rPr lang="da-DK" dirty="0" err="1">
                <a:latin typeface="Calibri "/>
              </a:rPr>
              <a:t>velja</a:t>
            </a:r>
            <a:r>
              <a:rPr lang="da-DK" dirty="0">
                <a:latin typeface="Calibri "/>
              </a:rPr>
              <a:t> </a:t>
            </a:r>
            <a:r>
              <a:rPr lang="da-DK" dirty="0" err="1">
                <a:latin typeface="Calibri "/>
              </a:rPr>
              <a:t>vælferðarøki</a:t>
            </a:r>
            <a:endParaRPr lang="da-DK" dirty="0">
              <a:latin typeface="Calibri "/>
            </a:endParaRPr>
          </a:p>
          <a:p>
            <a:r>
              <a:rPr lang="da-DK" dirty="0" err="1">
                <a:latin typeface="Calibri "/>
              </a:rPr>
              <a:t>Stuðulsskipanir</a:t>
            </a:r>
            <a:endParaRPr lang="da-DK" dirty="0">
              <a:latin typeface="Calibri "/>
            </a:endParaRPr>
          </a:p>
          <a:p>
            <a:r>
              <a:rPr lang="da-DK" dirty="0" err="1">
                <a:latin typeface="Calibri "/>
              </a:rPr>
              <a:t>Aðrar</a:t>
            </a:r>
            <a:r>
              <a:rPr lang="da-DK" dirty="0">
                <a:latin typeface="Calibri "/>
              </a:rPr>
              <a:t> </a:t>
            </a:r>
            <a:r>
              <a:rPr lang="da-DK" dirty="0" err="1">
                <a:latin typeface="Calibri "/>
              </a:rPr>
              <a:t>hendur</a:t>
            </a:r>
            <a:endParaRPr lang="da-DK" dirty="0">
              <a:latin typeface="Calibri "/>
            </a:endParaRPr>
          </a:p>
          <a:p>
            <a:r>
              <a:rPr lang="da-DK" dirty="0" err="1">
                <a:latin typeface="Calibri "/>
              </a:rPr>
              <a:t>Arbeiðsmarknaðabroytingar</a:t>
            </a:r>
            <a:endParaRPr lang="da-DK" dirty="0">
              <a:latin typeface="Calibri 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err="1"/>
              <a:t>Skynsamari</a:t>
            </a:r>
            <a:r>
              <a:rPr lang="da-DK" dirty="0"/>
              <a:t> </a:t>
            </a:r>
            <a:r>
              <a:rPr lang="da-DK" dirty="0" err="1"/>
              <a:t>rakstur</a:t>
            </a:r>
            <a:r>
              <a:rPr lang="da-DK" dirty="0"/>
              <a:t> 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 err="1"/>
              <a:t>Strukturur</a:t>
            </a:r>
            <a:r>
              <a:rPr lang="da-DK" dirty="0"/>
              <a:t> </a:t>
            </a:r>
          </a:p>
          <a:p>
            <a:r>
              <a:rPr lang="da-DK" dirty="0" err="1"/>
              <a:t>Geirar</a:t>
            </a:r>
            <a:endParaRPr lang="da-DK" dirty="0"/>
          </a:p>
          <a:p>
            <a:r>
              <a:rPr lang="da-DK" dirty="0" err="1"/>
              <a:t>Organisatión</a:t>
            </a:r>
            <a:endParaRPr lang="da-DK" dirty="0"/>
          </a:p>
          <a:p>
            <a:r>
              <a:rPr lang="da-DK" dirty="0" err="1"/>
              <a:t>Vælferðartøkni</a:t>
            </a:r>
            <a:endParaRPr lang="da-DK" dirty="0"/>
          </a:p>
          <a:p>
            <a:r>
              <a:rPr lang="da-DK" dirty="0"/>
              <a:t>Minni </a:t>
            </a:r>
            <a:r>
              <a:rPr lang="da-DK" dirty="0" err="1"/>
              <a:t>tørvur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422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E20B9-756A-431C-86CB-E62BDAE3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Problemið</a:t>
            </a:r>
            <a:endParaRPr lang="da-DK" b="1" dirty="0">
              <a:solidFill>
                <a:srgbClr val="006490"/>
              </a:solidFill>
              <a:latin typeface="PT Sans" panose="020B0503020203020204" pitchFamily="34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A5D865-C5F2-48F4-88F0-0862A4C1E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>
                <a:solidFill>
                  <a:srgbClr val="B04C2E"/>
                </a:solidFill>
              </a:rPr>
              <a:t>Tøl</a:t>
            </a:r>
            <a:r>
              <a:rPr lang="da-DK" dirty="0">
                <a:solidFill>
                  <a:srgbClr val="B04C2E"/>
                </a:solidFill>
              </a:rPr>
              <a:t> og </a:t>
            </a:r>
            <a:r>
              <a:rPr lang="da-DK" dirty="0" err="1">
                <a:solidFill>
                  <a:srgbClr val="B04C2E"/>
                </a:solidFill>
              </a:rPr>
              <a:t>fortreytir</a:t>
            </a:r>
            <a:endParaRPr lang="da-DK" dirty="0">
              <a:solidFill>
                <a:srgbClr val="B04C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0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4FA8B-B7A6-4D19-A229-A6CA5DBB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Fortreytir</a:t>
            </a:r>
            <a:endParaRPr lang="da-DK" b="1" dirty="0">
              <a:solidFill>
                <a:srgbClr val="006490"/>
              </a:solidFill>
              <a:latin typeface="PT Sans" panose="020B0503020203020204" pitchFamily="34" charset="0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5C363A-ADF5-465C-9BFB-CFDAB0FF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0124" y="3607955"/>
            <a:ext cx="5617779" cy="5368438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99A4CA2-2CB9-44A5-9428-47E741547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636209"/>
              </p:ext>
            </p:extLst>
          </p:nvPr>
        </p:nvGraphicFramePr>
        <p:xfrm>
          <a:off x="838200" y="1514474"/>
          <a:ext cx="8267700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4FA8B-B7A6-4D19-A229-A6CA5DBB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006490"/>
                </a:solidFill>
                <a:latin typeface="PT Sans" panose="020B0503020203020204" pitchFamily="34" charset="0"/>
              </a:rPr>
              <a:t>Fortreytir</a:t>
            </a:r>
            <a:endParaRPr lang="da-DK" b="1" dirty="0">
              <a:solidFill>
                <a:srgbClr val="006490"/>
              </a:solidFill>
              <a:latin typeface="PT Sans" panose="020B0503020203020204" pitchFamily="34" charset="0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5C363A-ADF5-465C-9BFB-CFDAB0FF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0124" y="3607955"/>
            <a:ext cx="5617779" cy="5368438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CAF42D-583F-4F48-871D-0E2AFF661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911932"/>
              </p:ext>
            </p:extLst>
          </p:nvPr>
        </p:nvGraphicFramePr>
        <p:xfrm>
          <a:off x="838200" y="1449388"/>
          <a:ext cx="7915274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932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640</Words>
  <Application>Microsoft Office PowerPoint</Application>
  <PresentationFormat>Widescreen</PresentationFormat>
  <Paragraphs>101</Paragraphs>
  <Slides>30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</vt:lpstr>
      <vt:lpstr>Calibri Light</vt:lpstr>
      <vt:lpstr>K2D</vt:lpstr>
      <vt:lpstr>PT Sans</vt:lpstr>
      <vt:lpstr>PTSansPro-Demi</vt:lpstr>
      <vt:lpstr>Wingdings-Regular</vt:lpstr>
      <vt:lpstr>Office-tema</vt:lpstr>
      <vt:lpstr>PowerPoint-præsentation</vt:lpstr>
      <vt:lpstr>Um arbeiðið</vt:lpstr>
      <vt:lpstr>Um arbeiðið</vt:lpstr>
      <vt:lpstr>Um arbeiðið</vt:lpstr>
      <vt:lpstr>Um arbeiðið</vt:lpstr>
      <vt:lpstr>Hvat kann gerast – tvær høvuðstættir og 27 uppskot</vt:lpstr>
      <vt:lpstr>Problemið</vt:lpstr>
      <vt:lpstr>Fortreytir</vt:lpstr>
      <vt:lpstr>Fortreytir</vt:lpstr>
      <vt:lpstr>Fortreytir</vt:lpstr>
      <vt:lpstr>Fortreytir</vt:lpstr>
      <vt:lpstr>Fortreytir</vt:lpstr>
      <vt:lpstr>Størri og fakliga sterkari eindir</vt:lpstr>
      <vt:lpstr>Størri og fakliga sterkari eindir</vt:lpstr>
      <vt:lpstr>Størri og fakliga sterkari eindir</vt:lpstr>
      <vt:lpstr>Størri og fakliga sterkari eindir</vt:lpstr>
      <vt:lpstr>Nýggir bústaðir</vt:lpstr>
      <vt:lpstr>Nýggir bústaðir</vt:lpstr>
      <vt:lpstr>Nýggir bústaðir</vt:lpstr>
      <vt:lpstr>Fleiri og øðrvísi útbúgvingar</vt:lpstr>
      <vt:lpstr>Størri og fakliga sterkari eindir</vt:lpstr>
      <vt:lpstr>Fleiri og øðrvísi útbúgvingar</vt:lpstr>
      <vt:lpstr>Vælferðartøkni, dagstovnar og fyribyrging</vt:lpstr>
      <vt:lpstr>Vælferðartøkni, dagstovnar og fyribyrging</vt:lpstr>
      <vt:lpstr>PowerPoint-præsentation</vt:lpstr>
      <vt:lpstr>PowerPoint-præsentation</vt:lpstr>
      <vt:lpstr>PowerPoint-præsentation</vt:lpstr>
      <vt:lpstr>Avmynstring</vt:lpstr>
      <vt:lpstr>Samanum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Heri á Rógvi</dc:creator>
  <cp:lastModifiedBy>Rita Heradóttir</cp:lastModifiedBy>
  <cp:revision>29</cp:revision>
  <dcterms:created xsi:type="dcterms:W3CDTF">2022-02-25T06:49:06Z</dcterms:created>
  <dcterms:modified xsi:type="dcterms:W3CDTF">2022-04-06T14:50:47Z</dcterms:modified>
</cp:coreProperties>
</file>